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1"/>
  </p:notesMasterIdLst>
  <p:handoutMasterIdLst>
    <p:handoutMasterId r:id="rId82"/>
  </p:handoutMasterIdLst>
  <p:sldIdLst>
    <p:sldId id="1346" r:id="rId2"/>
    <p:sldId id="1604" r:id="rId3"/>
    <p:sldId id="1602" r:id="rId4"/>
    <p:sldId id="1612" r:id="rId5"/>
    <p:sldId id="1613" r:id="rId6"/>
    <p:sldId id="1614" r:id="rId7"/>
    <p:sldId id="1615" r:id="rId8"/>
    <p:sldId id="1608" r:id="rId9"/>
    <p:sldId id="1323" r:id="rId10"/>
    <p:sldId id="1610" r:id="rId11"/>
    <p:sldId id="1618" r:id="rId12"/>
    <p:sldId id="1616" r:id="rId13"/>
    <p:sldId id="1621" r:id="rId14"/>
    <p:sldId id="1620" r:id="rId15"/>
    <p:sldId id="1622" r:id="rId16"/>
    <p:sldId id="1623" r:id="rId17"/>
    <p:sldId id="1624" r:id="rId18"/>
    <p:sldId id="1625" r:id="rId19"/>
    <p:sldId id="1626" r:id="rId20"/>
    <p:sldId id="1627" r:id="rId21"/>
    <p:sldId id="1628" r:id="rId22"/>
    <p:sldId id="1629" r:id="rId23"/>
    <p:sldId id="1630" r:id="rId24"/>
    <p:sldId id="1631" r:id="rId25"/>
    <p:sldId id="1632" r:id="rId26"/>
    <p:sldId id="1673" r:id="rId27"/>
    <p:sldId id="1674" r:id="rId28"/>
    <p:sldId id="1675" r:id="rId29"/>
    <p:sldId id="1676" r:id="rId30"/>
    <p:sldId id="1677" r:id="rId31"/>
    <p:sldId id="1726" r:id="rId32"/>
    <p:sldId id="1633" r:id="rId33"/>
    <p:sldId id="1634" r:id="rId34"/>
    <p:sldId id="1635" r:id="rId35"/>
    <p:sldId id="1636" r:id="rId36"/>
    <p:sldId id="1638" r:id="rId37"/>
    <p:sldId id="1640" r:id="rId38"/>
    <p:sldId id="1639" r:id="rId39"/>
    <p:sldId id="1637" r:id="rId40"/>
    <p:sldId id="1642" r:id="rId41"/>
    <p:sldId id="1643" r:id="rId42"/>
    <p:sldId id="1644" r:id="rId43"/>
    <p:sldId id="1641" r:id="rId44"/>
    <p:sldId id="1645" r:id="rId45"/>
    <p:sldId id="1646" r:id="rId46"/>
    <p:sldId id="1648" r:id="rId47"/>
    <p:sldId id="1647" r:id="rId48"/>
    <p:sldId id="1649" r:id="rId49"/>
    <p:sldId id="1605" r:id="rId50"/>
    <p:sldId id="1650" r:id="rId51"/>
    <p:sldId id="1609" r:id="rId52"/>
    <p:sldId id="1617" r:id="rId53"/>
    <p:sldId id="1651" r:id="rId54"/>
    <p:sldId id="1652" r:id="rId55"/>
    <p:sldId id="1619" r:id="rId56"/>
    <p:sldId id="1654" r:id="rId57"/>
    <p:sldId id="1653" r:id="rId58"/>
    <p:sldId id="1655" r:id="rId59"/>
    <p:sldId id="1656" r:id="rId60"/>
    <p:sldId id="1607" r:id="rId61"/>
    <p:sldId id="1611" r:id="rId62"/>
    <p:sldId id="1657" r:id="rId63"/>
    <p:sldId id="1658" r:id="rId64"/>
    <p:sldId id="1659" r:id="rId65"/>
    <p:sldId id="1661" r:id="rId66"/>
    <p:sldId id="1660" r:id="rId67"/>
    <p:sldId id="1662" r:id="rId68"/>
    <p:sldId id="1663" r:id="rId69"/>
    <p:sldId id="1664" r:id="rId70"/>
    <p:sldId id="1665" r:id="rId71"/>
    <p:sldId id="1666" r:id="rId72"/>
    <p:sldId id="1667" r:id="rId73"/>
    <p:sldId id="1606" r:id="rId74"/>
    <p:sldId id="1668" r:id="rId75"/>
    <p:sldId id="1669" r:id="rId76"/>
    <p:sldId id="1670" r:id="rId77"/>
    <p:sldId id="1671" r:id="rId78"/>
    <p:sldId id="1672" r:id="rId79"/>
    <p:sldId id="1430" r:id="rId80"/>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FACA00"/>
    <a:srgbClr val="0000CC"/>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92346" autoAdjust="0"/>
  </p:normalViewPr>
  <p:slideViewPr>
    <p:cSldViewPr snapToGrid="0">
      <p:cViewPr varScale="1">
        <p:scale>
          <a:sx n="68" d="100"/>
          <a:sy n="68" d="100"/>
        </p:scale>
        <p:origin x="144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832" y="2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3B4577F0-ED67-4FFE-A316-3B3AEC2EA4D6}"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E46A9642-FD4A-45CC-9F4F-8E10AB9AB4AA}" type="slidenum">
              <a:rPr lang="en-US" altLang="zh-CN"/>
              <a:t>‹#›</a:t>
            </a:fld>
            <a:endParaRPr lang="en-US" altLang="zh-CN"/>
          </a:p>
        </p:txBody>
      </p:sp>
    </p:spTree>
    <p:extLst>
      <p:ext uri="{BB962C8B-B14F-4D97-AF65-F5344CB8AC3E}">
        <p14:creationId xmlns:p14="http://schemas.microsoft.com/office/powerpoint/2010/main" val="14950662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2</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40680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25AF804-0946-4F4E-B94C-9664616761DA}" type="slidenum">
              <a:rPr lang="zh-CN" altLang="en-US"/>
              <a:t>18</a:t>
            </a:fld>
            <a:endParaRPr lang="en-US" altLang="zh-CN"/>
          </a:p>
        </p:txBody>
      </p:sp>
      <p:sp>
        <p:nvSpPr>
          <p:cNvPr id="326658" name="Rectangle 2"/>
          <p:cNvSpPr>
            <a:spLocks noGrp="1" noRot="1" noChangeAspect="1" noChangeArrowheads="1" noTextEdit="1"/>
          </p:cNvSpPr>
          <p:nvPr>
            <p:ph type="sldImg"/>
          </p:nvPr>
        </p:nvSpPr>
        <p:spPr/>
      </p:sp>
      <p:sp>
        <p:nvSpPr>
          <p:cNvPr id="326659" name="Rectangle 3"/>
          <p:cNvSpPr>
            <a:spLocks noGrp="1" noChangeArrowheads="1"/>
          </p:cNvSpPr>
          <p:nvPr>
            <p:ph type="body" idx="1"/>
          </p:nvPr>
        </p:nvSpPr>
        <p:spPr/>
        <p:txBody>
          <a:bodyPr/>
          <a:lstStyle/>
          <a:p>
            <a:r>
              <a:rPr lang="zh-CN" altLang="en-US" sz="1300" dirty="0">
                <a:solidFill>
                  <a:srgbClr val="000000"/>
                </a:solidFill>
                <a:latin typeface="Times New Roman" panose="02020603050405020304" pitchFamily="18" charset="0"/>
              </a:rPr>
              <a:t>交换机以类似于</a:t>
            </a:r>
            <a:r>
              <a:rPr lang="zh-CN" altLang="en-US" sz="1300" dirty="0">
                <a:solidFill>
                  <a:srgbClr val="CC0000"/>
                </a:solidFill>
                <a:latin typeface="Times New Roman" panose="02020603050405020304" pitchFamily="18" charset="0"/>
              </a:rPr>
              <a:t>集线器的模式</a:t>
            </a:r>
            <a:r>
              <a:rPr lang="zh-CN" altLang="en-US" sz="1300" dirty="0">
                <a:solidFill>
                  <a:srgbClr val="000000"/>
                </a:solidFill>
                <a:latin typeface="Times New Roman" panose="02020603050405020304" pitchFamily="18" charset="0"/>
              </a:rPr>
              <a:t>工作，是因为</a:t>
            </a:r>
            <a:r>
              <a:rPr lang="en-US" altLang="zh-CN" sz="1300" dirty="0">
                <a:solidFill>
                  <a:srgbClr val="000000"/>
                </a:solidFill>
                <a:latin typeface="Times New Roman" panose="02020603050405020304" pitchFamily="18" charset="0"/>
              </a:rPr>
              <a:t>CAM</a:t>
            </a:r>
            <a:r>
              <a:rPr lang="zh-CN" altLang="en-US" sz="1300" dirty="0">
                <a:solidFill>
                  <a:srgbClr val="000000"/>
                </a:solidFill>
                <a:latin typeface="Times New Roman" panose="02020603050405020304" pitchFamily="18" charset="0"/>
              </a:rPr>
              <a:t>表中的记录是周期性更新的，一旦一条记录过期时，马上被一条欺骗性记录占据了，</a:t>
            </a:r>
          </a:p>
          <a:p>
            <a:r>
              <a:rPr lang="zh-CN" altLang="en-US" sz="1300" dirty="0">
                <a:solidFill>
                  <a:srgbClr val="000000"/>
                </a:solidFill>
                <a:latin typeface="Times New Roman" panose="02020603050405020304" pitchFamily="18" charset="0"/>
              </a:rPr>
              <a:t>这样整个</a:t>
            </a:r>
            <a:r>
              <a:rPr lang="en-US" altLang="zh-CN" sz="1300" dirty="0">
                <a:solidFill>
                  <a:srgbClr val="000000"/>
                </a:solidFill>
                <a:latin typeface="Times New Roman" panose="02020603050405020304" pitchFamily="18" charset="0"/>
              </a:rPr>
              <a:t>CAM</a:t>
            </a:r>
            <a:r>
              <a:rPr lang="zh-CN" altLang="en-US" sz="1300" dirty="0">
                <a:solidFill>
                  <a:srgbClr val="000000"/>
                </a:solidFill>
                <a:latin typeface="Times New Roman" panose="02020603050405020304" pitchFamily="18" charset="0"/>
              </a:rPr>
              <a:t>表中都是欺骗性记录，交换机没有正确转发数据，只能向每个端口广播。</a:t>
            </a:r>
          </a:p>
        </p:txBody>
      </p:sp>
    </p:spTree>
    <p:extLst>
      <p:ext uri="{BB962C8B-B14F-4D97-AF65-F5344CB8AC3E}">
        <p14:creationId xmlns:p14="http://schemas.microsoft.com/office/powerpoint/2010/main" val="1843024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676C58-F725-459F-8169-37058DCB8E4B}" type="slidenum">
              <a:rPr lang="zh-CN" altLang="en-US"/>
              <a:t>22</a:t>
            </a:fld>
            <a:endParaRPr lang="en-US" altLang="zh-CN"/>
          </a:p>
        </p:txBody>
      </p:sp>
      <p:sp>
        <p:nvSpPr>
          <p:cNvPr id="331778" name="Rectangle 2"/>
          <p:cNvSpPr>
            <a:spLocks noGrp="1" noRot="1" noChangeAspect="1" noChangeArrowheads="1" noTextEdit="1"/>
          </p:cNvSpPr>
          <p:nvPr>
            <p:ph type="sldImg"/>
          </p:nvPr>
        </p:nvSpPr>
        <p:spPr/>
      </p:sp>
      <p:sp>
        <p:nvSpPr>
          <p:cNvPr id="331779" name="Rectangle 3"/>
          <p:cNvSpPr>
            <a:spLocks noGrp="1" noChangeArrowheads="1"/>
          </p:cNvSpPr>
          <p:nvPr>
            <p:ph type="body" idx="1"/>
          </p:nvPr>
        </p:nvSpPr>
        <p:spPr/>
        <p:txBody>
          <a:bodyPr/>
          <a:lstStyle/>
          <a:p>
            <a:r>
              <a:rPr lang="zh-CN" altLang="en-US"/>
              <a:t>到了这一步，监听的目的就已经达到了。要问学生一个问题：在实际的监听实施过程中，还有什么工作没有做？</a:t>
            </a:r>
            <a:endParaRPr lang="en-US" altLang="zh-CN"/>
          </a:p>
        </p:txBody>
      </p:sp>
    </p:spTree>
    <p:extLst>
      <p:ext uri="{BB962C8B-B14F-4D97-AF65-F5344CB8AC3E}">
        <p14:creationId xmlns:p14="http://schemas.microsoft.com/office/powerpoint/2010/main" val="3167983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t>32</a:t>
            </a:fld>
            <a:endParaRPr lang="en-US" altLang="zh-CN"/>
          </a:p>
        </p:txBody>
      </p:sp>
    </p:spTree>
    <p:extLst>
      <p:ext uri="{BB962C8B-B14F-4D97-AF65-F5344CB8AC3E}">
        <p14:creationId xmlns:p14="http://schemas.microsoft.com/office/powerpoint/2010/main" val="960743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kern="1200" dirty="0">
                <a:solidFill>
                  <a:schemeClr val="tx1"/>
                </a:solidFill>
                <a:latin typeface="Times New Roman" panose="02020603050405020304" pitchFamily="18" charset="0"/>
                <a:ea typeface="宋体" panose="02010600030101010101" pitchFamily="2" charset="-122"/>
                <a:cs typeface="+mn-cs"/>
              </a:rPr>
              <a:t>CDN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能加速大家都知道，但其中原理不少人都不清楚。其实，</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CDN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本身就是一种</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DNS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劫持，只不过是良性的。</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不同于黑客强制</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DNS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把域名解析到自己的钓鱼</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IP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上，</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CDN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则是让</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DNS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主动配合，把域名解析到临近的服务器上。这台服务器同样也开启了</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HTTP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代理，让用户感觉不到</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CDN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的存在。</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不过</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CDN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不像黑客那样贪心，劫持用户所有流量，它只『劫持』用户的静态资源访问，对于之前用户访问过的资源，</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CDN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将直接从本地缓存里反馈给用户，因此速度有了很大的提升。</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然而，只要是有缓存的地方，都是大有可为的。一旦</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CDN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服务器遭受入侵，硬盘上的缓存文件就岌岌可危了，网页被注入脚本，可执行文件被感染，一大波僵尸即将出现。</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44</a:t>
            </a:fld>
            <a:endParaRPr lang="en-US" altLang="zh-CN"/>
          </a:p>
        </p:txBody>
      </p:sp>
    </p:spTree>
    <p:extLst>
      <p:ext uri="{BB962C8B-B14F-4D97-AF65-F5344CB8AC3E}">
        <p14:creationId xmlns:p14="http://schemas.microsoft.com/office/powerpoint/2010/main" val="922750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不过，</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WiFi</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的被下线仅仅是认证被注销，用户和热点仍是关联着的。用户接着重新发起认证，因此又给黑客一个获取握手数据的机会。</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如果广播持续不断，用户也就一直没法上网，屏幕上会不停的闪烁着『连接中</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已断开』。对方可能会尝试重启路由，但发现问题仍在，而且所有设备都是这情况，会认为路由器出问题了，于是尝试恢复出厂设置</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这一刻，危险降临了！</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照国产路由器的风格，出厂时</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WiFi</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是没有密码的，而且后台基本是弱口令。因此有个非常短暂的安全缝隙，能钻入这台设备并拿下他的网络！如果事先写好脚本，一旦发现有开放的热点，立即连上并且爆入后台，更是可以直接秒杀！对方刚恢复完路由器，还没回到电脑前就已被劫持了，这是无论如何也想不到的。。。</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当然，为了防止他之后进入路由器改密码，你必须立即隐藏</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SSID</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，让</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Beacon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不再发出，这样大家都看不见这台设备了，只能通过</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BSSID</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（路由器</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MAC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地址）来连接。但是人家会有疑问，刚恢复好的路由器怎么看不见？这时得事先建立一个钓鱼热点，名字和那被隐藏的</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SSID </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一样，将对方引诱到自己的蜜罐上。</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在这个蜜罐里开启一个和路由器页面差不多的站点（可以直接反向代理他路由器的页面），拖住用户，让你有充足的时间来操作那台被隐藏的真设备。甚至可以换掉他固件了！</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当然，有些设备不让轻易更新固件，需要输入路由器上的某个号码，或者按一个键才能开始。这时得发挥蜜罐站点的作用了，你可以在页面上画个文本框，提示他输入路由器上的那号码，或者直接让他去按那按钮。由于路由器后台太过专业，很少会有人质疑它的权威性，几乎都是按部就班。</a:t>
            </a:r>
            <a:endParaRPr kumimoji="1" lang="en-US" altLang="zh-CN" sz="1200" kern="1200" dirty="0">
              <a:solidFill>
                <a:schemeClr val="tx1"/>
              </a:solidFill>
              <a:latin typeface="Times New Roman" panose="02020603050405020304" pitchFamily="18"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事实上，你的蜜罐一直开着，对方肯定会在里面配置</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WiFi</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密码和管理密码，以及</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PPPoE</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账号。于是他的一切上网秘密都被掌控！即使不改他路由器也无所谓了，以后可以随时进入。</a:t>
            </a:r>
          </a:p>
          <a:p>
            <a:endParaRPr kumimoji="1" lang="zh-CN" altLang="zh-CN" sz="1200" kern="1200" dirty="0">
              <a:solidFill>
                <a:schemeClr val="tx1"/>
              </a:solidFill>
              <a:latin typeface="Times New Roman" panose="02020603050405020304" pitchFamily="18"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48</a:t>
            </a:fld>
            <a:endParaRPr lang="en-US" altLang="zh-CN"/>
          </a:p>
        </p:txBody>
      </p:sp>
    </p:spTree>
    <p:extLst>
      <p:ext uri="{BB962C8B-B14F-4D97-AF65-F5344CB8AC3E}">
        <p14:creationId xmlns:p14="http://schemas.microsoft.com/office/powerpoint/2010/main" val="45389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49</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88323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60</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22263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73</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01913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98D00620-6178-46C5-8F20-2517766D17DD}" type="slidenum">
              <a:rPr lang="zh-CN" altLang="en-US"/>
              <a:t>79</a:t>
            </a:fld>
            <a:endParaRPr lang="en-US" altLang="zh-CN"/>
          </a:p>
        </p:txBody>
      </p:sp>
      <p:sp>
        <p:nvSpPr>
          <p:cNvPr id="151555" name="Rectangle 2"/>
          <p:cNvSpPr>
            <a:spLocks noGrp="1" noRot="1" noChangeAspect="1" noChangeArrowheads="1" noTextEdit="1"/>
          </p:cNvSpPr>
          <p:nvPr>
            <p:ph type="sldImg"/>
          </p:nvPr>
        </p:nvSpPr>
        <p:spPr>
          <a:solidFill>
            <a:srgbClr val="FFFFFF"/>
          </a:solidFill>
        </p:spPr>
      </p:sp>
      <p:sp>
        <p:nvSpPr>
          <p:cNvPr id="151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a:p>
        </p:txBody>
      </p:sp>
    </p:spTree>
    <p:extLst>
      <p:ext uri="{BB962C8B-B14F-4D97-AF65-F5344CB8AC3E}">
        <p14:creationId xmlns:p14="http://schemas.microsoft.com/office/powerpoint/2010/main" val="3487163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3370B70-F9A5-40FF-A29F-6A7F59655A71}" type="slidenum">
              <a:rPr lang="zh-CN" altLang="en-US"/>
              <a:t>3</a:t>
            </a:fld>
            <a:endParaRPr lang="en-US" altLang="zh-CN"/>
          </a:p>
        </p:txBody>
      </p:sp>
      <p:sp>
        <p:nvSpPr>
          <p:cNvPr id="306178" name="Rectangle 2"/>
          <p:cNvSpPr>
            <a:spLocks noGrp="1" noRot="1" noChangeAspect="1" noChangeArrowheads="1" noTextEdit="1"/>
          </p:cNvSpPr>
          <p:nvPr>
            <p:ph type="sldImg"/>
          </p:nvPr>
        </p:nvSpPr>
        <p:spPr/>
      </p:sp>
      <p:sp>
        <p:nvSpPr>
          <p:cNvPr id="306179" name="Rectangle 3"/>
          <p:cNvSpPr>
            <a:spLocks noGrp="1" noChangeArrowheads="1"/>
          </p:cNvSpPr>
          <p:nvPr>
            <p:ph type="body" idx="1"/>
          </p:nvPr>
        </p:nvSpPr>
        <p:spPr/>
        <p:txBody>
          <a:bodyPr/>
          <a:lstStyle/>
          <a:p>
            <a:r>
              <a:rPr lang="zh-CN" altLang="en-US" dirty="0"/>
              <a:t>首先通过问题回顾前面课程学习的攻击方法或者辅助攻击方法，然后提出问题“控制一台主机后如何把战果扩大到该局域网</a:t>
            </a:r>
            <a:r>
              <a:rPr lang="en-US" altLang="zh-CN" dirty="0"/>
              <a:t>”</a:t>
            </a:r>
            <a:r>
              <a:rPr lang="zh-CN" altLang="en-US" dirty="0"/>
              <a:t>？</a:t>
            </a:r>
          </a:p>
          <a:p>
            <a:r>
              <a:rPr lang="zh-CN" altLang="en-US" dirty="0"/>
              <a:t>控制不了整个局域网又想获取网内的信息怎么办呢？应该充分利用攻陷了的主机，来进行窃听。</a:t>
            </a:r>
            <a:endParaRPr lang="en-US" altLang="zh-CN" dirty="0"/>
          </a:p>
        </p:txBody>
      </p:sp>
    </p:spTree>
    <p:extLst>
      <p:ext uri="{BB962C8B-B14F-4D97-AF65-F5344CB8AC3E}">
        <p14:creationId xmlns:p14="http://schemas.microsoft.com/office/powerpoint/2010/main" val="826322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网络监听一般采用嗅探器（</a:t>
            </a:r>
            <a:r>
              <a:rPr lang="en-US" altLang="zh-CN" dirty="0"/>
              <a:t>Sniffer</a:t>
            </a:r>
            <a:r>
              <a:rPr lang="zh-CN" altLang="en-US" dirty="0"/>
              <a:t>）工具来实施，可以监视网络的状态、数据流动情况以及网络上传输的信息：</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a:t>
            </a:fld>
            <a:endParaRPr lang="en-US" altLang="zh-CN"/>
          </a:p>
        </p:txBody>
      </p:sp>
    </p:spTree>
    <p:extLst>
      <p:ext uri="{BB962C8B-B14F-4D97-AF65-F5344CB8AC3E}">
        <p14:creationId xmlns:p14="http://schemas.microsoft.com/office/powerpoint/2010/main" val="131885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83AE8CF-B8E3-431D-892F-652A0F7AA966}" type="slidenum">
              <a:rPr lang="zh-CN" altLang="en-US"/>
              <a:t>7</a:t>
            </a:fld>
            <a:endParaRPr lang="en-US" altLang="zh-CN"/>
          </a:p>
        </p:txBody>
      </p:sp>
      <p:sp>
        <p:nvSpPr>
          <p:cNvPr id="312322" name="Rectangle 2"/>
          <p:cNvSpPr>
            <a:spLocks noGrp="1" noRot="1" noChangeAspect="1" noChangeArrowheads="1" noTextEdit="1"/>
          </p:cNvSpPr>
          <p:nvPr>
            <p:ph type="sldImg"/>
          </p:nvPr>
        </p:nvSpPr>
        <p:spPr/>
      </p:sp>
      <p:sp>
        <p:nvSpPr>
          <p:cNvPr id="312323" name="Rectangle 3"/>
          <p:cNvSpPr>
            <a:spLocks noGrp="1" noChangeArrowheads="1"/>
          </p:cNvSpPr>
          <p:nvPr>
            <p:ph type="body" idx="1"/>
          </p:nvPr>
        </p:nvSpPr>
        <p:spPr/>
        <p:txBody>
          <a:bodyPr/>
          <a:lstStyle/>
          <a:p>
            <a:r>
              <a:rPr lang="zh-CN" altLang="en-US" dirty="0">
                <a:solidFill>
                  <a:srgbClr val="3366FF"/>
                </a:solidFill>
              </a:rPr>
              <a:t>从哪里监听？为什么一般很少把监听点放在网关上？</a:t>
            </a:r>
            <a:endParaRPr lang="en-US" altLang="zh-CN" dirty="0">
              <a:solidFill>
                <a:srgbClr val="3366FF"/>
              </a:solidFill>
            </a:endParaRPr>
          </a:p>
          <a:p>
            <a:r>
              <a:rPr lang="zh-CN" altLang="en-US" dirty="0"/>
              <a:t>监听的条件：完全控制目标网内的一台主机，可以在上面安装嗅探软件；</a:t>
            </a:r>
          </a:p>
          <a:p>
            <a:r>
              <a:rPr lang="zh-CN" altLang="en-US" dirty="0"/>
              <a:t>在</a:t>
            </a:r>
            <a:r>
              <a:rPr lang="en-US" altLang="zh-CN" dirty="0"/>
              <a:t>C</a:t>
            </a:r>
            <a:r>
              <a:rPr lang="zh-CN" altLang="en-US" dirty="0"/>
              <a:t>点监听</a:t>
            </a:r>
            <a:r>
              <a:rPr lang="en-US" altLang="zh-CN" dirty="0"/>
              <a:t>A</a:t>
            </a:r>
            <a:r>
              <a:rPr lang="zh-CN" altLang="en-US" dirty="0"/>
              <a:t>和</a:t>
            </a:r>
            <a:r>
              <a:rPr lang="en-US" altLang="zh-CN" dirty="0"/>
              <a:t>B</a:t>
            </a:r>
            <a:r>
              <a:rPr lang="zh-CN" altLang="en-US" dirty="0"/>
              <a:t>意味着什么？</a:t>
            </a:r>
            <a:r>
              <a:rPr lang="en-US" altLang="zh-CN" dirty="0"/>
              <a:t>A</a:t>
            </a:r>
            <a:r>
              <a:rPr lang="zh-CN" altLang="en-US" dirty="0"/>
              <a:t>和</a:t>
            </a:r>
            <a:r>
              <a:rPr lang="en-US" altLang="zh-CN" dirty="0"/>
              <a:t>B</a:t>
            </a:r>
            <a:r>
              <a:rPr lang="zh-CN" altLang="en-US" dirty="0"/>
              <a:t>的物理信号能到达</a:t>
            </a:r>
            <a:r>
              <a:rPr lang="en-US" altLang="zh-CN" dirty="0"/>
              <a:t>C</a:t>
            </a:r>
            <a:r>
              <a:rPr lang="zh-CN" altLang="en-US" dirty="0"/>
              <a:t>才行。</a:t>
            </a:r>
          </a:p>
        </p:txBody>
      </p:sp>
    </p:spTree>
    <p:extLst>
      <p:ext uri="{BB962C8B-B14F-4D97-AF65-F5344CB8AC3E}">
        <p14:creationId xmlns:p14="http://schemas.microsoft.com/office/powerpoint/2010/main" val="4120761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一是网络流量劫持，即使监听目标的网络流量经过攻击者控制的监听点（主机），主要通过各种地址欺骗或流量定向的方法来实现；二是在监听点上采集并分析网络数据，主要涉及网卡的工作原理、协议分析技术，如果通信流量加密了，则还需要进行解密处理。目前，流行的协议分析软件</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Sniffer</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Wireshark</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等解决的就是第二个问题。</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8</a:t>
            </a:fld>
            <a:endParaRPr lang="en-US" altLang="zh-CN"/>
          </a:p>
        </p:txBody>
      </p:sp>
    </p:spTree>
    <p:extLst>
      <p:ext uri="{BB962C8B-B14F-4D97-AF65-F5344CB8AC3E}">
        <p14:creationId xmlns:p14="http://schemas.microsoft.com/office/powerpoint/2010/main" val="176159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t>9</a:t>
            </a:fld>
            <a:endParaRPr lang="en-US" altLang="zh-CN"/>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55169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07525D7-01DE-40E3-A8B7-0FB18D5C63E3}" type="slidenum">
              <a:rPr lang="zh-CN" altLang="en-US"/>
              <a:t>11</a:t>
            </a:fld>
            <a:endParaRPr lang="en-US" altLang="zh-CN"/>
          </a:p>
        </p:txBody>
      </p:sp>
      <p:sp>
        <p:nvSpPr>
          <p:cNvPr id="320514" name="Rectangle 2"/>
          <p:cNvSpPr>
            <a:spLocks noGrp="1" noRot="1" noChangeAspect="1" noChangeArrowheads="1" noTextEdit="1"/>
          </p:cNvSpPr>
          <p:nvPr>
            <p:ph type="sldImg"/>
          </p:nvPr>
        </p:nvSpPr>
        <p:spPr/>
      </p:sp>
      <p:sp>
        <p:nvSpPr>
          <p:cNvPr id="320515" name="Rectangle 3"/>
          <p:cNvSpPr>
            <a:spLocks noGrp="1" noChangeArrowheads="1"/>
          </p:cNvSpPr>
          <p:nvPr>
            <p:ph type="body" idx="1"/>
          </p:nvPr>
        </p:nvSpPr>
        <p:spPr/>
        <p:txBody>
          <a:bodyPr/>
          <a:lstStyle/>
          <a:p>
            <a:r>
              <a:rPr lang="zh-CN" altLang="en-US" dirty="0"/>
              <a:t>广播特性的总线是共享网络监听的根本所在。也是影响网络带宽利用率的问题根本。为了解决这个问题，</a:t>
            </a:r>
            <a:r>
              <a:rPr lang="en-US" altLang="zh-CN" dirty="0"/>
              <a:t>1990</a:t>
            </a:r>
            <a:r>
              <a:rPr lang="zh-CN" altLang="en-US" dirty="0"/>
              <a:t>年问世了以太网交换机，摒弃了广播特性总线的实现模式，特高了网络带宽利用率</a:t>
            </a:r>
            <a:r>
              <a:rPr lang="zh-CN" altLang="en-US" dirty="0" smtClean="0"/>
              <a:t>。</a:t>
            </a:r>
            <a:r>
              <a:rPr lang="en-US" altLang="zh-CN" dirty="0" err="1" smtClean="0"/>
              <a:t>If</a:t>
            </a:r>
            <a:r>
              <a:rPr lang="en-US" altLang="zh-CN" baseline="0" dirty="0" err="1" smtClean="0"/>
              <a:t>config</a:t>
            </a:r>
            <a:r>
              <a:rPr lang="en-US" altLang="zh-CN" baseline="0" dirty="0" smtClean="0"/>
              <a:t> eth0 </a:t>
            </a:r>
            <a:r>
              <a:rPr lang="en-US" altLang="zh-CN" baseline="0" dirty="0" err="1" smtClean="0"/>
              <a:t>promisc</a:t>
            </a:r>
            <a:r>
              <a:rPr lang="en-US" altLang="zh-CN" baseline="0" dirty="0" smtClean="0"/>
              <a:t>,-</a:t>
            </a:r>
            <a:r>
              <a:rPr lang="en-US" altLang="zh-CN" baseline="0" dirty="0" err="1" smtClean="0"/>
              <a:t>promisc</a:t>
            </a:r>
            <a:r>
              <a:rPr lang="en-US" altLang="zh-CN" baseline="0" dirty="0" smtClean="0"/>
              <a:t> </a:t>
            </a:r>
            <a:endParaRPr lang="zh-CN" altLang="en-US" dirty="0"/>
          </a:p>
          <a:p>
            <a:r>
              <a:rPr lang="zh-CN" altLang="en-US" dirty="0"/>
              <a:t>很明显，共享网络监听的方法无法实施了，那么交换机网络的监听怎么实施呢？</a:t>
            </a:r>
            <a:endParaRPr lang="en-US" altLang="zh-CN" dirty="0"/>
          </a:p>
        </p:txBody>
      </p:sp>
    </p:spTree>
    <p:extLst>
      <p:ext uri="{BB962C8B-B14F-4D97-AF65-F5344CB8AC3E}">
        <p14:creationId xmlns:p14="http://schemas.microsoft.com/office/powerpoint/2010/main" val="3927162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Hub</a:t>
            </a:r>
            <a:r>
              <a:rPr lang="zh-CN" altLang="en-US" dirty="0"/>
              <a:t>本质上仍然是总线型</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13</a:t>
            </a:fld>
            <a:endParaRPr lang="en-US" altLang="zh-CN"/>
          </a:p>
        </p:txBody>
      </p:sp>
    </p:spTree>
    <p:extLst>
      <p:ext uri="{BB962C8B-B14F-4D97-AF65-F5344CB8AC3E}">
        <p14:creationId xmlns:p14="http://schemas.microsoft.com/office/powerpoint/2010/main" val="2363163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92CBB6A-170B-404A-8A08-0AADAC754CEA}" type="slidenum">
              <a:rPr lang="zh-CN" altLang="en-US"/>
              <a:t>15</a:t>
            </a:fld>
            <a:endParaRPr lang="en-US" altLang="zh-CN"/>
          </a:p>
        </p:txBody>
      </p:sp>
      <p:sp>
        <p:nvSpPr>
          <p:cNvPr id="322562" name="Rectangle 2"/>
          <p:cNvSpPr>
            <a:spLocks noGrp="1" noRot="1" noChangeAspect="1" noChangeArrowheads="1" noTextEdit="1"/>
          </p:cNvSpPr>
          <p:nvPr>
            <p:ph type="sldImg"/>
          </p:nvPr>
        </p:nvSpPr>
        <p:spPr/>
      </p:sp>
      <p:sp>
        <p:nvSpPr>
          <p:cNvPr id="322563" name="Rectangle 3"/>
          <p:cNvSpPr>
            <a:spLocks noGrp="1" noChangeArrowheads="1"/>
          </p:cNvSpPr>
          <p:nvPr>
            <p:ph type="body" idx="1"/>
          </p:nvPr>
        </p:nvSpPr>
        <p:spPr/>
        <p:txBody>
          <a:bodyPr/>
          <a:lstStyle/>
          <a:p>
            <a:r>
              <a:rPr lang="zh-CN" altLang="en-US" dirty="0"/>
              <a:t>解释</a:t>
            </a:r>
            <a:r>
              <a:rPr lang="en-US" altLang="zh-CN" dirty="0"/>
              <a:t>CAM:</a:t>
            </a:r>
            <a:r>
              <a:rPr lang="zh-CN" altLang="en-US" dirty="0"/>
              <a:t>存储了一个</a:t>
            </a:r>
            <a:r>
              <a:rPr lang="en-US" altLang="zh-CN" dirty="0"/>
              <a:t>MAC</a:t>
            </a:r>
            <a:r>
              <a:rPr lang="zh-CN" altLang="en-US" dirty="0"/>
              <a:t>地址到交换机物理端口的映射；</a:t>
            </a:r>
            <a:endParaRPr lang="en-US" altLang="zh-CN" dirty="0"/>
          </a:p>
          <a:p>
            <a:r>
              <a:rPr lang="zh-CN" altLang="en-US" dirty="0"/>
              <a:t>为了交换数据，交换机必须记住哪个</a:t>
            </a:r>
            <a:r>
              <a:rPr lang="en-US" altLang="zh-CN" dirty="0"/>
              <a:t>MAC</a:t>
            </a:r>
            <a:r>
              <a:rPr lang="zh-CN" altLang="en-US" dirty="0"/>
              <a:t>地址连接到了交换机的哪个端口；</a:t>
            </a:r>
          </a:p>
          <a:p>
            <a:r>
              <a:rPr lang="zh-CN" altLang="en-US" dirty="0"/>
              <a:t>在运行时，交换机观察通过它的以太网帧，在</a:t>
            </a:r>
            <a:r>
              <a:rPr lang="en-US" altLang="zh-CN" dirty="0"/>
              <a:t>CAM</a:t>
            </a:r>
            <a:r>
              <a:rPr lang="zh-CN" altLang="en-US" dirty="0"/>
              <a:t>表中存储每个物理端口相关联的到达帧的源</a:t>
            </a:r>
            <a:r>
              <a:rPr lang="en-US" altLang="zh-CN" dirty="0"/>
              <a:t>MAC</a:t>
            </a:r>
            <a:r>
              <a:rPr lang="zh-CN" altLang="en-US" dirty="0"/>
              <a:t>地址。</a:t>
            </a:r>
          </a:p>
          <a:p>
            <a:r>
              <a:rPr lang="zh-CN" altLang="en-US" dirty="0"/>
              <a:t>当新的以太网帧到达时，交换机通过查询</a:t>
            </a:r>
            <a:r>
              <a:rPr lang="en-US" altLang="zh-CN" dirty="0"/>
              <a:t>CAM</a:t>
            </a:r>
            <a:r>
              <a:rPr lang="zh-CN" altLang="en-US" dirty="0"/>
              <a:t>表来判断帧的目的</a:t>
            </a:r>
            <a:r>
              <a:rPr lang="en-US" altLang="zh-CN" dirty="0"/>
              <a:t>MAC</a:t>
            </a:r>
            <a:r>
              <a:rPr lang="zh-CN" altLang="en-US" dirty="0"/>
              <a:t>地址连接在什么地方，并将该帧发往正确的物理接口。</a:t>
            </a:r>
            <a:endParaRPr lang="en-US" altLang="zh-CN" dirty="0"/>
          </a:p>
          <a:p>
            <a:r>
              <a:rPr lang="zh-CN" altLang="en-US" dirty="0"/>
              <a:t>如果在</a:t>
            </a:r>
            <a:r>
              <a:rPr lang="en-US" altLang="zh-CN" dirty="0"/>
              <a:t>CAM</a:t>
            </a:r>
            <a:r>
              <a:rPr lang="zh-CN" altLang="en-US" dirty="0"/>
              <a:t>表中查询不到该目的</a:t>
            </a:r>
            <a:r>
              <a:rPr lang="en-US" altLang="zh-CN" dirty="0"/>
              <a:t>MAC</a:t>
            </a:r>
            <a:r>
              <a:rPr lang="zh-CN" altLang="en-US" dirty="0"/>
              <a:t>地址的记录，则将数据转发给每个端口。 </a:t>
            </a:r>
            <a:endParaRPr lang="en-US" altLang="zh-CN" dirty="0"/>
          </a:p>
        </p:txBody>
      </p:sp>
    </p:spTree>
    <p:extLst>
      <p:ext uri="{BB962C8B-B14F-4D97-AF65-F5344CB8AC3E}">
        <p14:creationId xmlns:p14="http://schemas.microsoft.com/office/powerpoint/2010/main" val="21443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p:nvPr/>
        </p:nvGrpSpPr>
        <p:grpSpPr bwMode="auto">
          <a:xfrm>
            <a:off x="0" y="2438400"/>
            <a:ext cx="9009063" cy="1052513"/>
            <a:chOff x="0" y="1536"/>
            <a:chExt cx="5675" cy="663"/>
          </a:xfrm>
        </p:grpSpPr>
        <p:grpSp>
          <p:nvGrpSpPr>
            <p:cNvPr id="3" name="Group 3"/>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grpSp>
          <p:nvGrpSpPr>
            <p:cNvPr id="4" name="Group 6"/>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t>2022/9/30</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CB3E5F7E-5148-4CB2-963A-95C37528F550}" type="datetime1">
              <a:rPr lang="zh-CN" altLang="en-US" smtClean="0">
                <a:solidFill>
                  <a:srgbClr val="000000"/>
                </a:solidFill>
              </a:rPr>
              <a:t>2022/9/30</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EF68ED92-367B-4CD8-A26C-4E6248EAD48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E565DC17-A35B-464B-A9AB-82DCA891CFF2}" type="datetime1">
              <a:rPr lang="zh-CN" altLang="en-US" smtClean="0">
                <a:solidFill>
                  <a:srgbClr val="000000"/>
                </a:solidFill>
              </a:rPr>
              <a:t>2022/9/30</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CBA975A5-F217-4B48-B315-600F055D978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3400"/>
              </a:lnSpc>
              <a:defRPr/>
            </a:lvl1pPr>
            <a:lvl2pPr>
              <a:lnSpc>
                <a:spcPts val="3400"/>
              </a:lnSpc>
              <a:defRPr/>
            </a:lvl2pPr>
            <a:lvl3pPr>
              <a:lnSpc>
                <a:spcPts val="3400"/>
              </a:lnSpc>
              <a:defRPr/>
            </a:lvl3pPr>
            <a:lvl4pPr>
              <a:lnSpc>
                <a:spcPts val="3400"/>
              </a:lnSpc>
              <a:defRPr/>
            </a:lvl4pPr>
            <a:lvl5pPr>
              <a:lnSpc>
                <a:spcPts val="34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fld id="{13EAD5F1-67B5-4A0D-ABC1-AB8E7ABAD35E}" type="datetime1">
              <a:rPr lang="zh-CN" altLang="en-US" smtClean="0">
                <a:solidFill>
                  <a:srgbClr val="000000"/>
                </a:solidFill>
              </a:rPr>
              <a:t>2022/9/30</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65EB7420-10C5-4439-A879-6C64816B7E2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p:txBody>
          <a:bodyPr/>
          <a:lstStyle>
            <a:lvl1pPr>
              <a:defRPr/>
            </a:lvl1pPr>
          </a:lstStyle>
          <a:p>
            <a:pPr>
              <a:defRPr/>
            </a:pPr>
            <a:fld id="{8777064C-0A55-4E07-B965-6C3D3728ABB2}" type="datetime1">
              <a:rPr lang="zh-CN" altLang="en-US" smtClean="0">
                <a:solidFill>
                  <a:srgbClr val="000000"/>
                </a:solidFill>
              </a:rPr>
              <a:t>2022/9/30</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6B28E056-97FC-4A70-8131-E02F6583BF82}"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p:txBody>
          <a:bodyPr/>
          <a:lstStyle>
            <a:lvl1pPr>
              <a:defRPr/>
            </a:lvl1pPr>
          </a:lstStyle>
          <a:p>
            <a:pPr>
              <a:defRPr/>
            </a:pPr>
            <a:fld id="{E8AED8A2-82FC-4DC1-9863-2A50613A6AE6}" type="datetime1">
              <a:rPr lang="zh-CN" altLang="en-US" smtClean="0">
                <a:solidFill>
                  <a:srgbClr val="000000"/>
                </a:solidFill>
              </a:rPr>
              <a:t>2022/9/30</a:t>
            </a:fld>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defRPr/>
            </a:pPr>
            <a:fld id="{BBFD273C-C71A-40AC-9777-8B20B0D93BC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a:lvl1pPr>
          </a:lstStyle>
          <a:p>
            <a:pPr>
              <a:defRPr/>
            </a:pPr>
            <a:fld id="{075295FB-9049-4B10-8132-A2704FC040E4}" type="datetime1">
              <a:rPr lang="zh-CN" altLang="en-US" smtClean="0">
                <a:solidFill>
                  <a:srgbClr val="000000"/>
                </a:solidFill>
              </a:rPr>
              <a:t>2022/9/30</a:t>
            </a:fld>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3782B63A-4FE1-4D96-8285-FCAE99EA789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27E94A6A-DBE8-4CE6-9619-41C62789DE7E}" type="datetime1">
              <a:rPr lang="zh-CN" altLang="en-US" smtClean="0">
                <a:solidFill>
                  <a:srgbClr val="000000"/>
                </a:solidFill>
              </a:rPr>
              <a:t>2022/9/30</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B733275C-2774-4B25-97E7-7065F970E90C}"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00651A7E-C721-4544-8D2F-3546C0565F84}" type="datetime1">
              <a:rPr lang="zh-CN" altLang="en-US" smtClean="0">
                <a:solidFill>
                  <a:srgbClr val="000000"/>
                </a:solidFill>
              </a:rPr>
              <a:t>2022/9/30</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2C21E245-20D5-4D11-AD9A-5B593160C0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l">
              <a:defRPr kumimoji="0" sz="1400" b="0">
                <a:ea typeface="宋体" panose="02010600030101010101" pitchFamily="2" charset="-122"/>
              </a:defRPr>
            </a:lvl1pPr>
          </a:lstStyle>
          <a:p>
            <a:pPr>
              <a:defRPr/>
            </a:pPr>
            <a:fld id="{2812D72D-DA04-4C9C-9A6E-C01386CD88CE}" type="datetime1">
              <a:rPr lang="zh-CN" altLang="en-US" smtClean="0">
                <a:solidFill>
                  <a:srgbClr val="000000"/>
                </a:solidFill>
              </a:rPr>
              <a:t>2022/9/30</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b="0">
                <a:ea typeface="宋体" panose="02010600030101010101" pitchFamily="2"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400" b="0">
                <a:ea typeface="宋体" panose="02010600030101010101" pitchFamily="2" charset="-122"/>
              </a:defRPr>
            </a:lvl1pPr>
          </a:lstStyle>
          <a:p>
            <a:pPr>
              <a:defRPr/>
            </a:pPr>
            <a:fld id="{38C58080-A4A9-4607-B318-5D24794E2C9C}" type="slidenum">
              <a:rPr lang="en-US" altLang="zh-CN">
                <a:solidFill>
                  <a:srgbClr val="000000"/>
                </a:solidFill>
              </a:r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ln>
          <a:effectLst/>
        </p:spPr>
        <p:txBody>
          <a:bodyPr wrap="none"/>
          <a:lstStyle/>
          <a:p>
            <a:pPr algn="ctr">
              <a:defRPr/>
            </a:pPr>
            <a:endParaRPr lang="zh-CN" altLang="en-US">
              <a:solidFill>
                <a:srgbClr val="00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wmf"/></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5.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dirty="0"/>
          </a:p>
        </p:txBody>
      </p:sp>
      <p:sp>
        <p:nvSpPr>
          <p:cNvPr id="4" name="标题 1"/>
          <p:cNvSpPr>
            <a:spLocks noGrp="1"/>
          </p:cNvSpPr>
          <p:nvPr>
            <p:ph type="ctrTitle"/>
          </p:nvPr>
        </p:nvSpPr>
        <p:spPr>
          <a:xfrm>
            <a:off x="262890" y="1905635"/>
            <a:ext cx="8372475" cy="1143000"/>
          </a:xfrm>
        </p:spPr>
        <p:txBody>
          <a:bodyPr/>
          <a:lstStyle/>
          <a:p>
            <a:r>
              <a:rPr lang="zh-CN" altLang="en-US" dirty="0">
                <a:solidFill>
                  <a:schemeClr val="tx1"/>
                </a:solidFill>
              </a:rPr>
              <a:t>第 </a:t>
            </a:r>
            <a:r>
              <a:rPr lang="en-US" altLang="zh-CN" dirty="0">
                <a:solidFill>
                  <a:schemeClr val="tx1"/>
                </a:solidFill>
              </a:rPr>
              <a:t>5</a:t>
            </a:r>
            <a:r>
              <a:rPr lang="zh-CN" altLang="en-US" dirty="0" smtClean="0">
                <a:solidFill>
                  <a:schemeClr val="tx1"/>
                </a:solidFill>
              </a:rPr>
              <a:t> </a:t>
            </a:r>
            <a:r>
              <a:rPr lang="zh-CN" altLang="en-US" dirty="0">
                <a:solidFill>
                  <a:schemeClr val="tx1"/>
                </a:solidFill>
              </a:rPr>
              <a:t>章    网络监听（网络嗅探）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2"/>
            <a:ext cx="7772400" cy="4541837"/>
          </a:xfrm>
        </p:spPr>
        <p:txBody>
          <a:bodyPr/>
          <a:lstStyle/>
          <a:p>
            <a:pPr>
              <a:lnSpc>
                <a:spcPct val="150000"/>
              </a:lnSpc>
              <a:spcBef>
                <a:spcPts val="0"/>
              </a:spcBef>
            </a:pPr>
            <a:r>
              <a:rPr lang="zh-CN" altLang="zh-CN" dirty="0"/>
              <a:t>攻击者要想监听目标的通信，首先要能够接收到目标的网络通信数据，</a:t>
            </a:r>
            <a:r>
              <a:rPr lang="zh-CN" altLang="en-US" dirty="0"/>
              <a:t>如何做到呢？</a:t>
            </a:r>
            <a:endParaRPr lang="en-US" altLang="zh-CN" dirty="0"/>
          </a:p>
          <a:p>
            <a:pPr>
              <a:lnSpc>
                <a:spcPct val="150000"/>
              </a:lnSpc>
              <a:spcBef>
                <a:spcPts val="0"/>
              </a:spcBef>
            </a:pPr>
            <a:r>
              <a:rPr lang="zh-CN" altLang="en-US" dirty="0"/>
              <a:t>与网络环境有关。</a:t>
            </a:r>
            <a:r>
              <a:rPr lang="zh-CN" altLang="zh-CN" dirty="0"/>
              <a:t>一般来说，网络环境可以划分为共享式网络环境和交换式网络环境两类。</a:t>
            </a:r>
            <a:endParaRPr lang="zh-CN" altLang="en-US" dirty="0"/>
          </a:p>
        </p:txBody>
      </p:sp>
      <p:sp>
        <p:nvSpPr>
          <p:cNvPr id="3" name="标题 2"/>
          <p:cNvSpPr>
            <a:spLocks noGrp="1"/>
          </p:cNvSpPr>
          <p:nvPr>
            <p:ph type="title"/>
          </p:nvPr>
        </p:nvSpPr>
        <p:spPr/>
        <p:txBody>
          <a:bodyPr/>
          <a:lstStyle/>
          <a:p>
            <a:r>
              <a:rPr lang="zh-CN" altLang="en-US" dirty="0"/>
              <a:t>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zh-CN" altLang="en-US" dirty="0"/>
              <a:t>共享式网络监听的原理</a:t>
            </a:r>
          </a:p>
        </p:txBody>
      </p:sp>
      <p:sp>
        <p:nvSpPr>
          <p:cNvPr id="319491" name="Rectangle 3"/>
          <p:cNvSpPr>
            <a:spLocks noGrp="1" noChangeArrowheads="1"/>
          </p:cNvSpPr>
          <p:nvPr>
            <p:ph type="body" idx="1"/>
          </p:nvPr>
        </p:nvSpPr>
        <p:spPr>
          <a:xfrm>
            <a:off x="319314" y="1371019"/>
            <a:ext cx="8624661" cy="6750505"/>
          </a:xfrm>
        </p:spPr>
        <p:txBody>
          <a:bodyPr/>
          <a:lstStyle/>
          <a:p>
            <a:pPr>
              <a:lnSpc>
                <a:spcPct val="150000"/>
              </a:lnSpc>
              <a:spcBef>
                <a:spcPts val="0"/>
              </a:spcBef>
            </a:pPr>
            <a:r>
              <a:rPr lang="zh-CN" altLang="en-US" sz="2800" dirty="0">
                <a:solidFill>
                  <a:srgbClr val="FC0000"/>
                </a:solidFill>
              </a:rPr>
              <a:t>广播特性的总线</a:t>
            </a:r>
            <a:r>
              <a:rPr lang="zh-CN" altLang="en-US" sz="2800" dirty="0"/>
              <a:t>：主机发送的物理信号能被物理连接在一起的所有主机接收到。</a:t>
            </a:r>
          </a:p>
          <a:p>
            <a:pPr>
              <a:lnSpc>
                <a:spcPct val="150000"/>
              </a:lnSpc>
              <a:spcBef>
                <a:spcPts val="0"/>
              </a:spcBef>
            </a:pPr>
            <a:r>
              <a:rPr lang="zh-CN" altLang="en-US" sz="2800" dirty="0" smtClean="0"/>
              <a:t>网卡的</a:t>
            </a:r>
            <a:r>
              <a:rPr lang="zh-CN" altLang="en-US" sz="2800" dirty="0"/>
              <a:t>几种</a:t>
            </a:r>
            <a:r>
              <a:rPr lang="zh-CN" altLang="en-US" sz="2800" dirty="0" smtClean="0"/>
              <a:t>工作模式：</a:t>
            </a:r>
            <a:endParaRPr lang="en-US" altLang="zh-CN" sz="2800" dirty="0" smtClean="0"/>
          </a:p>
          <a:p>
            <a:pPr lvl="1">
              <a:lnSpc>
                <a:spcPct val="150000"/>
              </a:lnSpc>
              <a:spcBef>
                <a:spcPts val="0"/>
              </a:spcBef>
              <a:buFont typeface="Wingdings" panose="05000000000000000000" pitchFamily="2" charset="2"/>
              <a:buChar char="Ø"/>
            </a:pPr>
            <a:r>
              <a:rPr lang="zh-CN" altLang="en-US" sz="2400" dirty="0" smtClean="0">
                <a:solidFill>
                  <a:srgbClr val="FC0000"/>
                </a:solidFill>
              </a:rPr>
              <a:t>混杂</a:t>
            </a:r>
            <a:r>
              <a:rPr lang="zh-CN" altLang="en-US" sz="2400" dirty="0">
                <a:solidFill>
                  <a:srgbClr val="FC0000"/>
                </a:solidFill>
              </a:rPr>
              <a:t>模式</a:t>
            </a:r>
            <a:r>
              <a:rPr lang="zh-CN" altLang="en-US" sz="2400" dirty="0"/>
              <a:t>：接收</a:t>
            </a:r>
            <a:r>
              <a:rPr lang="zh-CN" altLang="en-US" sz="2400" dirty="0" smtClean="0"/>
              <a:t>所有</a:t>
            </a:r>
            <a:r>
              <a:rPr lang="zh-CN" altLang="en-US" sz="2400" dirty="0" smtClean="0"/>
              <a:t>流经网卡</a:t>
            </a:r>
            <a:r>
              <a:rPr lang="zh-CN" altLang="en-US" sz="2400" dirty="0" smtClean="0"/>
              <a:t>的</a:t>
            </a:r>
            <a:r>
              <a:rPr lang="zh-CN" altLang="en-US" sz="2400" dirty="0"/>
              <a:t>数据帧。</a:t>
            </a:r>
            <a:endParaRPr lang="en-US" altLang="zh-CN" sz="2400" dirty="0"/>
          </a:p>
          <a:p>
            <a:pPr lvl="1">
              <a:lnSpc>
                <a:spcPct val="150000"/>
              </a:lnSpc>
              <a:spcBef>
                <a:spcPts val="0"/>
              </a:spcBef>
              <a:buFont typeface="Wingdings" panose="05000000000000000000" pitchFamily="2" charset="2"/>
              <a:buChar char="Ø"/>
            </a:pPr>
            <a:r>
              <a:rPr lang="zh-CN" altLang="en-US" sz="2400" dirty="0" smtClean="0">
                <a:solidFill>
                  <a:srgbClr val="FF0000"/>
                </a:solidFill>
              </a:rPr>
              <a:t>直接</a:t>
            </a:r>
            <a:r>
              <a:rPr lang="zh-CN" altLang="en-US" sz="2400" dirty="0">
                <a:solidFill>
                  <a:srgbClr val="FF0000"/>
                </a:solidFill>
              </a:rPr>
              <a:t>模式：</a:t>
            </a:r>
            <a:r>
              <a:rPr lang="zh-CN" altLang="en-US" sz="2400" dirty="0"/>
              <a:t>网卡只接受目的地为自己</a:t>
            </a:r>
            <a:r>
              <a:rPr lang="en-US" altLang="zh-CN" sz="2400" dirty="0"/>
              <a:t>MAC</a:t>
            </a:r>
            <a:r>
              <a:rPr lang="zh-CN" altLang="en-US" sz="2400" dirty="0"/>
              <a:t>地址的</a:t>
            </a:r>
            <a:r>
              <a:rPr lang="zh-CN" altLang="en-US" sz="2400" dirty="0" smtClean="0"/>
              <a:t>数据帧，也能接受广播帧，这是网卡的缺省工作模式。</a:t>
            </a:r>
            <a:endParaRPr lang="en-US" altLang="zh-CN" sz="2400" dirty="0" smtClean="0"/>
          </a:p>
          <a:p>
            <a:pPr lvl="1">
              <a:lnSpc>
                <a:spcPct val="150000"/>
              </a:lnSpc>
              <a:spcBef>
                <a:spcPts val="0"/>
              </a:spcBef>
              <a:buFont typeface="Wingdings" panose="05000000000000000000" pitchFamily="2" charset="2"/>
              <a:buChar char="Ø"/>
            </a:pPr>
            <a:r>
              <a:rPr lang="zh-CN" altLang="en-US" sz="2400" dirty="0" smtClean="0"/>
              <a:t>除此以外</a:t>
            </a:r>
            <a:r>
              <a:rPr lang="zh-CN" altLang="en-US" sz="2400" dirty="0"/>
              <a:t>还有</a:t>
            </a:r>
            <a:r>
              <a:rPr lang="zh-CN" altLang="en-US" sz="2400" dirty="0">
                <a:solidFill>
                  <a:srgbClr val="FF0000"/>
                </a:solidFill>
              </a:rPr>
              <a:t>组播</a:t>
            </a:r>
            <a:r>
              <a:rPr lang="zh-CN" altLang="en-US" sz="2400" dirty="0" smtClean="0">
                <a:solidFill>
                  <a:srgbClr val="FF0000"/>
                </a:solidFill>
              </a:rPr>
              <a:t>模式</a:t>
            </a:r>
            <a:r>
              <a:rPr lang="en-US" altLang="zh-CN" sz="2400" dirty="0" smtClean="0"/>
              <a:t>(</a:t>
            </a:r>
            <a:r>
              <a:rPr lang="zh-CN" altLang="en-US" sz="2400" dirty="0" smtClean="0"/>
              <a:t>目标</a:t>
            </a:r>
            <a:r>
              <a:rPr lang="en-US" altLang="zh-CN" sz="2400" dirty="0" smtClean="0"/>
              <a:t>MAC</a:t>
            </a:r>
            <a:r>
              <a:rPr lang="zh-CN" altLang="en-US" sz="2400" dirty="0" smtClean="0"/>
              <a:t>为组地址）和</a:t>
            </a:r>
            <a:r>
              <a:rPr lang="zh-CN" altLang="en-US" sz="2400" dirty="0">
                <a:solidFill>
                  <a:srgbClr val="FF0000"/>
                </a:solidFill>
              </a:rPr>
              <a:t>广播</a:t>
            </a:r>
            <a:r>
              <a:rPr lang="zh-CN" altLang="en-US" sz="2400" dirty="0" smtClean="0">
                <a:solidFill>
                  <a:srgbClr val="FF0000"/>
                </a:solidFill>
              </a:rPr>
              <a:t>模式</a:t>
            </a:r>
            <a:r>
              <a:rPr lang="en-US" altLang="zh-CN" sz="2400" dirty="0" smtClean="0"/>
              <a:t>(</a:t>
            </a:r>
            <a:r>
              <a:rPr lang="zh-CN" altLang="en-US" sz="2400" dirty="0" smtClean="0"/>
              <a:t>目标</a:t>
            </a:r>
            <a:r>
              <a:rPr lang="en-US" altLang="zh-CN" sz="2400" dirty="0" smtClean="0"/>
              <a:t>MAC</a:t>
            </a:r>
            <a:r>
              <a:rPr lang="zh-CN" altLang="en-US" sz="2400" dirty="0" smtClean="0"/>
              <a:t>为</a:t>
            </a:r>
            <a:r>
              <a:rPr lang="en-US" altLang="zh-CN" sz="2400" dirty="0" err="1" smtClean="0"/>
              <a:t>oxffffffff</a:t>
            </a:r>
            <a:r>
              <a:rPr lang="en-US" altLang="zh-CN" sz="2400" dirty="0" smtClean="0"/>
              <a:t>)</a:t>
            </a:r>
            <a:r>
              <a:rPr lang="zh-CN" altLang="en-US" sz="2400" dirty="0" smtClean="0"/>
              <a:t>。</a:t>
            </a:r>
            <a:endParaRPr lang="en-US" altLang="zh-CN" sz="2400" dirty="0" smtClean="0"/>
          </a:p>
          <a:p>
            <a:pPr lvl="1">
              <a:lnSpc>
                <a:spcPct val="150000"/>
              </a:lnSpc>
              <a:spcBef>
                <a:spcPts val="0"/>
              </a:spcBef>
              <a:buFont typeface="Wingdings" panose="05000000000000000000" pitchFamily="2" charset="2"/>
              <a:buChar char="Ø"/>
            </a:pPr>
            <a:r>
              <a:rPr lang="zh-CN" altLang="en-US" sz="2400" dirty="0" smtClean="0"/>
              <a:t>通过</a:t>
            </a:r>
            <a:r>
              <a:rPr lang="en-US" altLang="zh-CN" sz="2400" dirty="0" smtClean="0"/>
              <a:t>Sniffer</a:t>
            </a:r>
            <a:r>
              <a:rPr lang="zh-CN" altLang="en-US" sz="2400" dirty="0" smtClean="0"/>
              <a:t>，</a:t>
            </a:r>
            <a:r>
              <a:rPr lang="en-US" altLang="zh-CN" sz="2400" dirty="0" err="1" smtClean="0"/>
              <a:t>wireshark</a:t>
            </a:r>
            <a:r>
              <a:rPr lang="zh-CN" altLang="en-US" sz="2400" dirty="0" smtClean="0"/>
              <a:t>等</a:t>
            </a:r>
            <a:r>
              <a:rPr lang="zh-CN" altLang="en-US" sz="2400" dirty="0"/>
              <a:t>监软件可以将网卡的工作模式设置为混杂模式，退出后自动恢复到直接模式。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anim calcmode="lin" valueType="num">
                                      <p:cBhvr additive="base">
                                        <p:cTn id="7" dur="500" fill="hold"/>
                                        <p:tgtEl>
                                          <p:spTgt spid="3194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94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9491">
                                            <p:txEl>
                                              <p:pRg st="1" end="1"/>
                                            </p:txEl>
                                          </p:spTgt>
                                        </p:tgtEl>
                                        <p:attrNameLst>
                                          <p:attrName>style.visibility</p:attrName>
                                        </p:attrNameLst>
                                      </p:cBhvr>
                                      <p:to>
                                        <p:strVal val="visible"/>
                                      </p:to>
                                    </p:set>
                                    <p:anim calcmode="lin" valueType="num">
                                      <p:cBhvr additive="base">
                                        <p:cTn id="13" dur="500" fill="hold"/>
                                        <p:tgtEl>
                                          <p:spTgt spid="3194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94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9491">
                                            <p:txEl>
                                              <p:pRg st="2" end="2"/>
                                            </p:txEl>
                                          </p:spTgt>
                                        </p:tgtEl>
                                        <p:attrNameLst>
                                          <p:attrName>style.visibility</p:attrName>
                                        </p:attrNameLst>
                                      </p:cBhvr>
                                      <p:to>
                                        <p:strVal val="visible"/>
                                      </p:to>
                                    </p:set>
                                    <p:anim calcmode="lin" valueType="num">
                                      <p:cBhvr additive="base">
                                        <p:cTn id="19" dur="500" fill="hold"/>
                                        <p:tgtEl>
                                          <p:spTgt spid="3194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94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9491">
                                            <p:txEl>
                                              <p:pRg st="3" end="3"/>
                                            </p:txEl>
                                          </p:spTgt>
                                        </p:tgtEl>
                                        <p:attrNameLst>
                                          <p:attrName>style.visibility</p:attrName>
                                        </p:attrNameLst>
                                      </p:cBhvr>
                                      <p:to>
                                        <p:strVal val="visible"/>
                                      </p:to>
                                    </p:set>
                                    <p:anim calcmode="lin" valueType="num">
                                      <p:cBhvr additive="base">
                                        <p:cTn id="25" dur="500" fill="hold"/>
                                        <p:tgtEl>
                                          <p:spTgt spid="3194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94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9491">
                                            <p:txEl>
                                              <p:pRg st="4" end="4"/>
                                            </p:txEl>
                                          </p:spTgt>
                                        </p:tgtEl>
                                        <p:attrNameLst>
                                          <p:attrName>style.visibility</p:attrName>
                                        </p:attrNameLst>
                                      </p:cBhvr>
                                      <p:to>
                                        <p:strVal val="visible"/>
                                      </p:to>
                                    </p:set>
                                    <p:anim calcmode="lin" valueType="num">
                                      <p:cBhvr additive="base">
                                        <p:cTn id="31" dur="500" fill="hold"/>
                                        <p:tgtEl>
                                          <p:spTgt spid="3194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94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9491">
                                            <p:txEl>
                                              <p:pRg st="5" end="5"/>
                                            </p:txEl>
                                          </p:spTgt>
                                        </p:tgtEl>
                                        <p:attrNameLst>
                                          <p:attrName>style.visibility</p:attrName>
                                        </p:attrNameLst>
                                      </p:cBhvr>
                                      <p:to>
                                        <p:strVal val="visible"/>
                                      </p:to>
                                    </p:set>
                                    <p:anim calcmode="lin" valueType="num">
                                      <p:cBhvr additive="base">
                                        <p:cTn id="37" dur="500" fill="hold"/>
                                        <p:tgtEl>
                                          <p:spTgt spid="31949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94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zh-CN" altLang="en-US" sz="4000" dirty="0"/>
              <a:t>共享式网络监听：总线型以太网</a:t>
            </a:r>
          </a:p>
        </p:txBody>
      </p:sp>
      <p:grpSp>
        <p:nvGrpSpPr>
          <p:cNvPr id="2" name="Group 3"/>
          <p:cNvGrpSpPr/>
          <p:nvPr/>
        </p:nvGrpSpPr>
        <p:grpSpPr bwMode="auto">
          <a:xfrm>
            <a:off x="4410075" y="3516313"/>
            <a:ext cx="471488" cy="1406525"/>
            <a:chOff x="1177" y="1994"/>
            <a:chExt cx="258" cy="714"/>
          </a:xfrm>
        </p:grpSpPr>
        <p:sp>
          <p:nvSpPr>
            <p:cNvPr id="317444" name="Line 4"/>
            <p:cNvSpPr>
              <a:spLocks noChangeShapeType="1"/>
            </p:cNvSpPr>
            <p:nvPr/>
          </p:nvSpPr>
          <p:spPr bwMode="auto">
            <a:xfrm rot="16200000" flipV="1">
              <a:off x="1043" y="2261"/>
              <a:ext cx="537" cy="4"/>
            </a:xfrm>
            <a:prstGeom prst="line">
              <a:avLst/>
            </a:prstGeom>
            <a:noFill/>
            <a:ln w="38100">
              <a:solidFill>
                <a:srgbClr val="333399"/>
              </a:solidFill>
              <a:round/>
            </a:ln>
            <a:effectLst/>
          </p:spPr>
          <p:txBody>
            <a:bodyPr wrap="none" anchor="ctr"/>
            <a:lstStyle/>
            <a:p>
              <a:endParaRPr lang="zh-CN" altLang="en-US"/>
            </a:p>
          </p:txBody>
        </p:sp>
        <p:pic>
          <p:nvPicPr>
            <p:cNvPr id="317445" name="Picture 5"/>
            <p:cNvPicPr>
              <a:picLocks noChangeArrowheads="1"/>
            </p:cNvPicPr>
            <p:nvPr/>
          </p:nvPicPr>
          <p:blipFill>
            <a:blip r:embed="rId2" cstate="print"/>
            <a:srcRect/>
            <a:stretch>
              <a:fillRect/>
            </a:stretch>
          </p:blipFill>
          <p:spPr bwMode="auto">
            <a:xfrm>
              <a:off x="1177" y="2448"/>
              <a:ext cx="258" cy="260"/>
            </a:xfrm>
            <a:prstGeom prst="rect">
              <a:avLst/>
            </a:prstGeom>
            <a:noFill/>
            <a:ln w="9525">
              <a:noFill/>
              <a:miter lim="800000"/>
              <a:headEnd/>
              <a:tailEnd/>
            </a:ln>
            <a:effectLst/>
          </p:spPr>
        </p:pic>
      </p:grpSp>
      <p:sp>
        <p:nvSpPr>
          <p:cNvPr id="317446" name="Line 6"/>
          <p:cNvSpPr>
            <a:spLocks noChangeShapeType="1"/>
          </p:cNvSpPr>
          <p:nvPr/>
        </p:nvSpPr>
        <p:spPr bwMode="auto">
          <a:xfrm flipV="1">
            <a:off x="715963" y="3505200"/>
            <a:ext cx="7816850" cy="1588"/>
          </a:xfrm>
          <a:prstGeom prst="line">
            <a:avLst/>
          </a:prstGeom>
          <a:noFill/>
          <a:ln w="38100">
            <a:solidFill>
              <a:srgbClr val="333399"/>
            </a:solidFill>
            <a:round/>
          </a:ln>
          <a:effectLst/>
        </p:spPr>
        <p:txBody>
          <a:bodyPr wrap="none" anchor="ctr"/>
          <a:lstStyle/>
          <a:p>
            <a:endParaRPr lang="zh-CN" altLang="en-US"/>
          </a:p>
        </p:txBody>
      </p:sp>
      <p:sp>
        <p:nvSpPr>
          <p:cNvPr id="317447" name="Rectangle 7"/>
          <p:cNvSpPr>
            <a:spLocks noChangeArrowheads="1"/>
          </p:cNvSpPr>
          <p:nvPr/>
        </p:nvSpPr>
        <p:spPr bwMode="auto">
          <a:xfrm>
            <a:off x="8415338" y="3438525"/>
            <a:ext cx="117475" cy="125413"/>
          </a:xfrm>
          <a:prstGeom prst="rect">
            <a:avLst/>
          </a:prstGeom>
          <a:solidFill>
            <a:srgbClr val="333399"/>
          </a:solidFill>
          <a:ln w="12700">
            <a:solidFill>
              <a:srgbClr val="333399"/>
            </a:solidFill>
            <a:miter lim="800000"/>
          </a:ln>
          <a:effectLst/>
        </p:spPr>
        <p:txBody>
          <a:bodyPr wrap="none" anchor="ctr"/>
          <a:lstStyle/>
          <a:p>
            <a:endParaRPr lang="zh-CN" altLang="en-US"/>
          </a:p>
        </p:txBody>
      </p:sp>
      <p:sp>
        <p:nvSpPr>
          <p:cNvPr id="317448" name="Rectangle 8"/>
          <p:cNvSpPr>
            <a:spLocks noChangeArrowheads="1"/>
          </p:cNvSpPr>
          <p:nvPr/>
        </p:nvSpPr>
        <p:spPr bwMode="auto">
          <a:xfrm>
            <a:off x="612775" y="3438525"/>
            <a:ext cx="117475" cy="125413"/>
          </a:xfrm>
          <a:prstGeom prst="rect">
            <a:avLst/>
          </a:prstGeom>
          <a:solidFill>
            <a:srgbClr val="333399"/>
          </a:solidFill>
          <a:ln w="12700">
            <a:solidFill>
              <a:srgbClr val="333399"/>
            </a:solidFill>
            <a:miter lim="800000"/>
          </a:ln>
          <a:effectLst/>
        </p:spPr>
        <p:txBody>
          <a:bodyPr wrap="none" anchor="ctr"/>
          <a:lstStyle/>
          <a:p>
            <a:endParaRPr lang="zh-CN" altLang="en-US"/>
          </a:p>
        </p:txBody>
      </p:sp>
      <p:grpSp>
        <p:nvGrpSpPr>
          <p:cNvPr id="3" name="Group 9"/>
          <p:cNvGrpSpPr/>
          <p:nvPr/>
        </p:nvGrpSpPr>
        <p:grpSpPr bwMode="auto">
          <a:xfrm>
            <a:off x="1463675" y="3516313"/>
            <a:ext cx="471488" cy="1406525"/>
            <a:chOff x="1177" y="1994"/>
            <a:chExt cx="258" cy="714"/>
          </a:xfrm>
        </p:grpSpPr>
        <p:sp>
          <p:nvSpPr>
            <p:cNvPr id="317450" name="Line 10"/>
            <p:cNvSpPr>
              <a:spLocks noChangeShapeType="1"/>
            </p:cNvSpPr>
            <p:nvPr/>
          </p:nvSpPr>
          <p:spPr bwMode="auto">
            <a:xfrm rot="16200000" flipV="1">
              <a:off x="1043" y="2261"/>
              <a:ext cx="537" cy="4"/>
            </a:xfrm>
            <a:prstGeom prst="line">
              <a:avLst/>
            </a:prstGeom>
            <a:noFill/>
            <a:ln w="38100">
              <a:solidFill>
                <a:srgbClr val="333399"/>
              </a:solidFill>
              <a:round/>
            </a:ln>
            <a:effectLst/>
          </p:spPr>
          <p:txBody>
            <a:bodyPr wrap="none" anchor="ctr"/>
            <a:lstStyle/>
            <a:p>
              <a:endParaRPr lang="zh-CN" altLang="en-US"/>
            </a:p>
          </p:txBody>
        </p:sp>
        <p:pic>
          <p:nvPicPr>
            <p:cNvPr id="317451" name="Picture 11"/>
            <p:cNvPicPr>
              <a:picLocks noChangeArrowheads="1"/>
            </p:cNvPicPr>
            <p:nvPr/>
          </p:nvPicPr>
          <p:blipFill>
            <a:blip r:embed="rId2" cstate="print"/>
            <a:srcRect/>
            <a:stretch>
              <a:fillRect/>
            </a:stretch>
          </p:blipFill>
          <p:spPr bwMode="auto">
            <a:xfrm>
              <a:off x="1177" y="2448"/>
              <a:ext cx="258" cy="260"/>
            </a:xfrm>
            <a:prstGeom prst="rect">
              <a:avLst/>
            </a:prstGeom>
            <a:noFill/>
            <a:ln w="9525">
              <a:noFill/>
              <a:miter lim="800000"/>
              <a:headEnd/>
              <a:tailEnd/>
            </a:ln>
            <a:effectLst/>
          </p:spPr>
        </p:pic>
      </p:grpSp>
      <p:sp>
        <p:nvSpPr>
          <p:cNvPr id="317452" name="Freeform 12"/>
          <p:cNvSpPr/>
          <p:nvPr/>
        </p:nvSpPr>
        <p:spPr bwMode="auto">
          <a:xfrm>
            <a:off x="3175000" y="3517900"/>
            <a:ext cx="3175" cy="1027113"/>
          </a:xfrm>
          <a:custGeom>
            <a:avLst/>
            <a:gdLst/>
            <a:ahLst/>
            <a:cxnLst>
              <a:cxn ang="0">
                <a:pos x="0" y="521"/>
              </a:cxn>
              <a:cxn ang="0">
                <a:pos x="2" y="0"/>
              </a:cxn>
            </a:cxnLst>
            <a:rect l="0" t="0" r="r" b="b"/>
            <a:pathLst>
              <a:path w="2" h="521">
                <a:moveTo>
                  <a:pt x="0" y="521"/>
                </a:moveTo>
                <a:lnTo>
                  <a:pt x="2" y="0"/>
                </a:lnTo>
              </a:path>
            </a:pathLst>
          </a:custGeom>
          <a:solidFill>
            <a:srgbClr val="333399"/>
          </a:solidFill>
          <a:ln w="38100" cmpd="sng">
            <a:solidFill>
              <a:srgbClr val="333399"/>
            </a:solidFill>
            <a:round/>
          </a:ln>
          <a:effectLst/>
        </p:spPr>
        <p:txBody>
          <a:bodyPr wrap="none" anchor="ctr"/>
          <a:lstStyle/>
          <a:p>
            <a:endParaRPr lang="zh-CN" altLang="en-US"/>
          </a:p>
        </p:txBody>
      </p:sp>
      <p:pic>
        <p:nvPicPr>
          <p:cNvPr id="317453" name="Picture 13"/>
          <p:cNvPicPr>
            <a:picLocks noChangeArrowheads="1"/>
          </p:cNvPicPr>
          <p:nvPr/>
        </p:nvPicPr>
        <p:blipFill>
          <a:blip r:embed="rId2" cstate="print"/>
          <a:srcRect/>
          <a:stretch>
            <a:fillRect/>
          </a:stretch>
        </p:blipFill>
        <p:spPr bwMode="auto">
          <a:xfrm>
            <a:off x="2936875" y="4410075"/>
            <a:ext cx="471488" cy="512763"/>
          </a:xfrm>
          <a:prstGeom prst="rect">
            <a:avLst/>
          </a:prstGeom>
          <a:noFill/>
          <a:ln w="9525">
            <a:noFill/>
            <a:miter lim="800000"/>
            <a:headEnd/>
            <a:tailEnd/>
          </a:ln>
          <a:effectLst/>
        </p:spPr>
      </p:pic>
      <p:grpSp>
        <p:nvGrpSpPr>
          <p:cNvPr id="4" name="Group 14"/>
          <p:cNvGrpSpPr/>
          <p:nvPr/>
        </p:nvGrpSpPr>
        <p:grpSpPr bwMode="auto">
          <a:xfrm>
            <a:off x="5883275" y="3516313"/>
            <a:ext cx="471488" cy="1406525"/>
            <a:chOff x="1177" y="1994"/>
            <a:chExt cx="258" cy="714"/>
          </a:xfrm>
        </p:grpSpPr>
        <p:sp>
          <p:nvSpPr>
            <p:cNvPr id="317455" name="Line 15"/>
            <p:cNvSpPr>
              <a:spLocks noChangeShapeType="1"/>
            </p:cNvSpPr>
            <p:nvPr/>
          </p:nvSpPr>
          <p:spPr bwMode="auto">
            <a:xfrm rot="16200000" flipV="1">
              <a:off x="1043" y="2261"/>
              <a:ext cx="537" cy="4"/>
            </a:xfrm>
            <a:prstGeom prst="line">
              <a:avLst/>
            </a:prstGeom>
            <a:noFill/>
            <a:ln w="38100">
              <a:solidFill>
                <a:srgbClr val="333399"/>
              </a:solidFill>
              <a:round/>
            </a:ln>
            <a:effectLst/>
          </p:spPr>
          <p:txBody>
            <a:bodyPr wrap="none" anchor="ctr"/>
            <a:lstStyle/>
            <a:p>
              <a:endParaRPr lang="zh-CN" altLang="en-US"/>
            </a:p>
          </p:txBody>
        </p:sp>
        <p:pic>
          <p:nvPicPr>
            <p:cNvPr id="317456" name="Picture 16"/>
            <p:cNvPicPr>
              <a:picLocks noChangeArrowheads="1"/>
            </p:cNvPicPr>
            <p:nvPr/>
          </p:nvPicPr>
          <p:blipFill>
            <a:blip r:embed="rId2" cstate="print"/>
            <a:srcRect/>
            <a:stretch>
              <a:fillRect/>
            </a:stretch>
          </p:blipFill>
          <p:spPr bwMode="auto">
            <a:xfrm>
              <a:off x="1177" y="2448"/>
              <a:ext cx="258" cy="260"/>
            </a:xfrm>
            <a:prstGeom prst="rect">
              <a:avLst/>
            </a:prstGeom>
            <a:noFill/>
            <a:ln w="9525">
              <a:noFill/>
              <a:miter lim="800000"/>
              <a:headEnd/>
              <a:tailEnd/>
            </a:ln>
            <a:effectLst/>
          </p:spPr>
        </p:pic>
      </p:grpSp>
      <p:sp>
        <p:nvSpPr>
          <p:cNvPr id="317457" name="Freeform 17"/>
          <p:cNvSpPr/>
          <p:nvPr/>
        </p:nvSpPr>
        <p:spPr bwMode="auto">
          <a:xfrm>
            <a:off x="7596188" y="3517900"/>
            <a:ext cx="3175" cy="1042988"/>
          </a:xfrm>
          <a:custGeom>
            <a:avLst/>
            <a:gdLst/>
            <a:ahLst/>
            <a:cxnLst>
              <a:cxn ang="0">
                <a:pos x="0" y="529"/>
              </a:cxn>
              <a:cxn ang="0">
                <a:pos x="2" y="0"/>
              </a:cxn>
            </a:cxnLst>
            <a:rect l="0" t="0" r="r" b="b"/>
            <a:pathLst>
              <a:path w="2" h="529">
                <a:moveTo>
                  <a:pt x="0" y="529"/>
                </a:moveTo>
                <a:lnTo>
                  <a:pt x="2" y="0"/>
                </a:lnTo>
              </a:path>
            </a:pathLst>
          </a:custGeom>
          <a:solidFill>
            <a:srgbClr val="333399"/>
          </a:solidFill>
          <a:ln w="38100" cmpd="sng">
            <a:solidFill>
              <a:srgbClr val="333399"/>
            </a:solidFill>
            <a:round/>
          </a:ln>
          <a:effectLst/>
        </p:spPr>
        <p:txBody>
          <a:bodyPr wrap="none" anchor="ctr"/>
          <a:lstStyle/>
          <a:p>
            <a:endParaRPr lang="zh-CN" altLang="en-US"/>
          </a:p>
        </p:txBody>
      </p:sp>
      <p:pic>
        <p:nvPicPr>
          <p:cNvPr id="317458" name="Picture 18"/>
          <p:cNvPicPr>
            <a:picLocks noChangeArrowheads="1"/>
          </p:cNvPicPr>
          <p:nvPr/>
        </p:nvPicPr>
        <p:blipFill>
          <a:blip r:embed="rId2" cstate="print"/>
          <a:srcRect/>
          <a:stretch>
            <a:fillRect/>
          </a:stretch>
        </p:blipFill>
        <p:spPr bwMode="auto">
          <a:xfrm>
            <a:off x="7358063" y="4410075"/>
            <a:ext cx="471487" cy="512763"/>
          </a:xfrm>
          <a:prstGeom prst="rect">
            <a:avLst/>
          </a:prstGeom>
          <a:noFill/>
          <a:ln w="9525">
            <a:noFill/>
            <a:miter lim="800000"/>
            <a:headEnd/>
            <a:tailEnd/>
          </a:ln>
          <a:effectLst/>
        </p:spPr>
      </p:pic>
      <p:sp>
        <p:nvSpPr>
          <p:cNvPr id="317459" name="Text Box 19"/>
          <p:cNvSpPr txBox="1">
            <a:spLocks noChangeArrowheads="1"/>
          </p:cNvSpPr>
          <p:nvPr/>
        </p:nvSpPr>
        <p:spPr bwMode="auto">
          <a:xfrm>
            <a:off x="2543175" y="5241925"/>
            <a:ext cx="1276350" cy="701675"/>
          </a:xfrm>
          <a:prstGeom prst="rect">
            <a:avLst/>
          </a:prstGeom>
          <a:noFill/>
          <a:ln w="9525">
            <a:noFill/>
            <a:miter lim="800000"/>
          </a:ln>
          <a:effectLst/>
        </p:spPr>
        <p:txBody>
          <a:bodyPr wrap="none">
            <a:spAutoFit/>
          </a:bodyPr>
          <a:lstStyle/>
          <a:p>
            <a:pPr algn="ctr"/>
            <a:r>
              <a:rPr kumimoji="1" lang="en-US" altLang="zh-CN" sz="2000" b="1">
                <a:solidFill>
                  <a:srgbClr val="333399"/>
                </a:solidFill>
                <a:ea typeface="黑体" panose="02010609060101010101" pitchFamily="49" charset="-122"/>
              </a:rPr>
              <a:t>B</a:t>
            </a:r>
            <a:r>
              <a:rPr kumimoji="1" lang="zh-CN" altLang="en-US" sz="2000" b="1">
                <a:solidFill>
                  <a:srgbClr val="333399"/>
                </a:solidFill>
                <a:ea typeface="黑体" panose="02010609060101010101" pitchFamily="49" charset="-122"/>
              </a:rPr>
              <a:t>向</a:t>
            </a:r>
            <a:r>
              <a:rPr kumimoji="1" lang="zh-CN" altLang="en-US" sz="12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D</a:t>
            </a:r>
          </a:p>
          <a:p>
            <a:pPr algn="ctr"/>
            <a:r>
              <a:rPr kumimoji="1" lang="zh-CN" altLang="en-US" sz="2000" b="1">
                <a:solidFill>
                  <a:srgbClr val="333399"/>
                </a:solidFill>
                <a:ea typeface="黑体" panose="02010609060101010101" pitchFamily="49" charset="-122"/>
              </a:rPr>
              <a:t>发送数据 </a:t>
            </a:r>
          </a:p>
        </p:txBody>
      </p:sp>
      <p:sp>
        <p:nvSpPr>
          <p:cNvPr id="317460" name="Text Box 20"/>
          <p:cNvSpPr txBox="1">
            <a:spLocks noChangeArrowheads="1"/>
          </p:cNvSpPr>
          <p:nvPr/>
        </p:nvSpPr>
        <p:spPr bwMode="auto">
          <a:xfrm>
            <a:off x="4198938" y="4916488"/>
            <a:ext cx="647700" cy="396875"/>
          </a:xfrm>
          <a:prstGeom prst="rect">
            <a:avLst/>
          </a:prstGeom>
          <a:noFill/>
          <a:ln w="9525">
            <a:noFill/>
            <a:miter lim="800000"/>
          </a:ln>
          <a:effectLst/>
        </p:spPr>
        <p:txBody>
          <a:bodyPr wrap="none">
            <a:spAutoFit/>
          </a:bodyPr>
          <a:lstStyle/>
          <a:p>
            <a:r>
              <a:rPr kumimoji="1" lang="zh-CN" altLang="en-US" sz="20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C</a:t>
            </a:r>
          </a:p>
        </p:txBody>
      </p:sp>
      <p:sp>
        <p:nvSpPr>
          <p:cNvPr id="317461" name="Text Box 21"/>
          <p:cNvSpPr txBox="1">
            <a:spLocks noChangeArrowheads="1"/>
          </p:cNvSpPr>
          <p:nvPr/>
        </p:nvSpPr>
        <p:spPr bwMode="auto">
          <a:xfrm>
            <a:off x="5740400" y="4902200"/>
            <a:ext cx="577850" cy="396875"/>
          </a:xfrm>
          <a:prstGeom prst="rect">
            <a:avLst/>
          </a:prstGeom>
          <a:noFill/>
          <a:ln w="9525">
            <a:noFill/>
            <a:miter lim="800000"/>
          </a:ln>
          <a:effectLst/>
        </p:spPr>
        <p:txBody>
          <a:bodyPr wrap="none">
            <a:spAutoFit/>
          </a:bodyPr>
          <a:lstStyle/>
          <a:p>
            <a:r>
              <a:rPr kumimoji="1" lang="zh-CN" altLang="en-US" sz="20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D</a:t>
            </a:r>
          </a:p>
        </p:txBody>
      </p:sp>
      <p:sp>
        <p:nvSpPr>
          <p:cNvPr id="317462" name="Text Box 22"/>
          <p:cNvSpPr txBox="1">
            <a:spLocks noChangeArrowheads="1"/>
          </p:cNvSpPr>
          <p:nvPr/>
        </p:nvSpPr>
        <p:spPr bwMode="auto">
          <a:xfrm>
            <a:off x="1260475" y="4902200"/>
            <a:ext cx="647700" cy="396875"/>
          </a:xfrm>
          <a:prstGeom prst="rect">
            <a:avLst/>
          </a:prstGeom>
          <a:noFill/>
          <a:ln w="9525">
            <a:noFill/>
            <a:miter lim="800000"/>
          </a:ln>
          <a:effectLst/>
        </p:spPr>
        <p:txBody>
          <a:bodyPr wrap="none">
            <a:spAutoFit/>
          </a:bodyPr>
          <a:lstStyle/>
          <a:p>
            <a:r>
              <a:rPr kumimoji="1" lang="zh-CN" altLang="en-US" sz="20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A</a:t>
            </a:r>
          </a:p>
        </p:txBody>
      </p:sp>
      <p:sp>
        <p:nvSpPr>
          <p:cNvPr id="317463" name="Text Box 23"/>
          <p:cNvSpPr txBox="1">
            <a:spLocks noChangeArrowheads="1"/>
          </p:cNvSpPr>
          <p:nvPr/>
        </p:nvSpPr>
        <p:spPr bwMode="auto">
          <a:xfrm>
            <a:off x="7119938" y="4899025"/>
            <a:ext cx="633412" cy="396875"/>
          </a:xfrm>
          <a:prstGeom prst="rect">
            <a:avLst/>
          </a:prstGeom>
          <a:noFill/>
          <a:ln w="9525">
            <a:noFill/>
            <a:miter lim="800000"/>
          </a:ln>
          <a:effectLst/>
        </p:spPr>
        <p:txBody>
          <a:bodyPr wrap="none">
            <a:spAutoFit/>
          </a:bodyPr>
          <a:lstStyle/>
          <a:p>
            <a:r>
              <a:rPr kumimoji="1" lang="zh-CN" altLang="en-US" sz="20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E</a:t>
            </a:r>
          </a:p>
        </p:txBody>
      </p:sp>
      <p:sp>
        <p:nvSpPr>
          <p:cNvPr id="317464" name="Freeform 24"/>
          <p:cNvSpPr/>
          <p:nvPr/>
        </p:nvSpPr>
        <p:spPr bwMode="auto">
          <a:xfrm>
            <a:off x="3089275" y="3605213"/>
            <a:ext cx="1582738" cy="915987"/>
          </a:xfrm>
          <a:custGeom>
            <a:avLst/>
            <a:gdLst/>
            <a:ahLst/>
            <a:cxnLst>
              <a:cxn ang="0">
                <a:pos x="27" y="577"/>
              </a:cxn>
              <a:cxn ang="0">
                <a:pos x="139" y="80"/>
              </a:cxn>
              <a:cxn ang="0">
                <a:pos x="861" y="98"/>
              </a:cxn>
              <a:cxn ang="0">
                <a:pos x="953" y="573"/>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5" name="Freeform 25"/>
          <p:cNvSpPr/>
          <p:nvPr/>
        </p:nvSpPr>
        <p:spPr bwMode="auto">
          <a:xfrm>
            <a:off x="3132138" y="3617913"/>
            <a:ext cx="3082925" cy="998537"/>
          </a:xfrm>
          <a:custGeom>
            <a:avLst/>
            <a:gdLst/>
            <a:ahLst/>
            <a:cxnLst>
              <a:cxn ang="0">
                <a:pos x="26" y="556"/>
              </a:cxn>
              <a:cxn ang="0">
                <a:pos x="147" y="108"/>
              </a:cxn>
              <a:cxn ang="0">
                <a:pos x="906" y="35"/>
              </a:cxn>
              <a:cxn ang="0">
                <a:pos x="1738" y="99"/>
              </a:cxn>
              <a:cxn ang="0">
                <a:pos x="1848" y="62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6" name="Freeform 26"/>
          <p:cNvSpPr/>
          <p:nvPr/>
        </p:nvSpPr>
        <p:spPr bwMode="auto">
          <a:xfrm>
            <a:off x="3132138" y="3621088"/>
            <a:ext cx="4432300" cy="962025"/>
          </a:xfrm>
          <a:custGeom>
            <a:avLst/>
            <a:gdLst/>
            <a:ahLst/>
            <a:cxnLst>
              <a:cxn ang="0">
                <a:pos x="29" y="533"/>
              </a:cxn>
              <a:cxn ang="0">
                <a:pos x="200" y="85"/>
              </a:cxn>
              <a:cxn ang="0">
                <a:pos x="1228" y="24"/>
              </a:cxn>
              <a:cxn ang="0">
                <a:pos x="2362" y="106"/>
              </a:cxn>
              <a:cxn ang="0">
                <a:pos x="2601" y="606"/>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7" name="Freeform 27"/>
          <p:cNvSpPr/>
          <p:nvPr/>
        </p:nvSpPr>
        <p:spPr bwMode="auto">
          <a:xfrm>
            <a:off x="3132138" y="3584575"/>
            <a:ext cx="5157787" cy="846138"/>
          </a:xfrm>
          <a:custGeom>
            <a:avLst/>
            <a:gdLst/>
            <a:ahLst/>
            <a:cxnLst>
              <a:cxn ang="0">
                <a:pos x="31" y="533"/>
              </a:cxn>
              <a:cxn ang="0">
                <a:pos x="215" y="85"/>
              </a:cxn>
              <a:cxn ang="0">
                <a:pos x="1318" y="24"/>
              </a:cxn>
              <a:cxn ang="0">
                <a:pos x="2527" y="29"/>
              </a:cxn>
              <a:cxn ang="0">
                <a:pos x="3249" y="47"/>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8" name="Freeform 28"/>
          <p:cNvSpPr/>
          <p:nvPr/>
        </p:nvSpPr>
        <p:spPr bwMode="auto">
          <a:xfrm>
            <a:off x="612775" y="3584575"/>
            <a:ext cx="2609850" cy="846138"/>
          </a:xfrm>
          <a:custGeom>
            <a:avLst/>
            <a:gdLst/>
            <a:ahLst/>
            <a:cxnLst>
              <a:cxn ang="0">
                <a:pos x="1628" y="533"/>
              </a:cxn>
              <a:cxn ang="0">
                <a:pos x="1536" y="85"/>
              </a:cxn>
              <a:cxn ang="0">
                <a:pos x="982" y="24"/>
              </a:cxn>
              <a:cxn ang="0">
                <a:pos x="374" y="29"/>
              </a:cxn>
              <a:cxn ang="0">
                <a:pos x="0" y="1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9" name="Freeform 29"/>
          <p:cNvSpPr/>
          <p:nvPr/>
        </p:nvSpPr>
        <p:spPr bwMode="auto">
          <a:xfrm flipH="1">
            <a:off x="1549400" y="3584575"/>
            <a:ext cx="1582738" cy="915988"/>
          </a:xfrm>
          <a:custGeom>
            <a:avLst/>
            <a:gdLst/>
            <a:ahLst/>
            <a:cxnLst>
              <a:cxn ang="0">
                <a:pos x="27" y="577"/>
              </a:cxn>
              <a:cxn ang="0">
                <a:pos x="139" y="80"/>
              </a:cxn>
              <a:cxn ang="0">
                <a:pos x="861" y="98"/>
              </a:cxn>
              <a:cxn ang="0">
                <a:pos x="953" y="573"/>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chemeClr val="hlink"/>
            </a:solidFill>
            <a:round/>
            <a:headEnd type="none" w="med" len="med"/>
            <a:tailEnd type="triangle" w="med" len="lg"/>
          </a:ln>
          <a:effectLst/>
        </p:spPr>
        <p:txBody>
          <a:bodyPr/>
          <a:lstStyle/>
          <a:p>
            <a:endParaRPr lang="zh-CN" altLang="en-US"/>
          </a:p>
        </p:txBody>
      </p:sp>
      <p:grpSp>
        <p:nvGrpSpPr>
          <p:cNvPr id="5" name="Group 30"/>
          <p:cNvGrpSpPr/>
          <p:nvPr/>
        </p:nvGrpSpPr>
        <p:grpSpPr bwMode="auto">
          <a:xfrm>
            <a:off x="7334250" y="4525963"/>
            <a:ext cx="249238" cy="268287"/>
            <a:chOff x="1474" y="3430"/>
            <a:chExt cx="136" cy="136"/>
          </a:xfrm>
        </p:grpSpPr>
        <p:sp>
          <p:nvSpPr>
            <p:cNvPr id="317471" name="Line 31"/>
            <p:cNvSpPr>
              <a:spLocks noChangeShapeType="1"/>
            </p:cNvSpPr>
            <p:nvPr/>
          </p:nvSpPr>
          <p:spPr bwMode="auto">
            <a:xfrm>
              <a:off x="1474" y="3430"/>
              <a:ext cx="136" cy="136"/>
            </a:xfrm>
            <a:prstGeom prst="line">
              <a:avLst/>
            </a:prstGeom>
            <a:noFill/>
            <a:ln w="76200">
              <a:solidFill>
                <a:schemeClr val="tx2"/>
              </a:solidFill>
              <a:round/>
            </a:ln>
            <a:effectLst/>
          </p:spPr>
          <p:txBody>
            <a:bodyPr/>
            <a:lstStyle/>
            <a:p>
              <a:endParaRPr lang="zh-CN" altLang="en-US"/>
            </a:p>
          </p:txBody>
        </p:sp>
        <p:sp>
          <p:nvSpPr>
            <p:cNvPr id="317472" name="Line 32"/>
            <p:cNvSpPr>
              <a:spLocks noChangeShapeType="1"/>
            </p:cNvSpPr>
            <p:nvPr/>
          </p:nvSpPr>
          <p:spPr bwMode="auto">
            <a:xfrm flipH="1">
              <a:off x="1474" y="3430"/>
              <a:ext cx="136" cy="136"/>
            </a:xfrm>
            <a:prstGeom prst="line">
              <a:avLst/>
            </a:prstGeom>
            <a:noFill/>
            <a:ln w="76200">
              <a:solidFill>
                <a:schemeClr val="tx2"/>
              </a:solidFill>
              <a:round/>
            </a:ln>
            <a:effectLst/>
          </p:spPr>
          <p:txBody>
            <a:bodyPr/>
            <a:lstStyle/>
            <a:p>
              <a:endParaRPr lang="zh-CN" altLang="en-US"/>
            </a:p>
          </p:txBody>
        </p:sp>
      </p:grpSp>
      <p:sp>
        <p:nvSpPr>
          <p:cNvPr id="317473" name="AutoShape 33"/>
          <p:cNvSpPr>
            <a:spLocks noChangeArrowheads="1"/>
          </p:cNvSpPr>
          <p:nvPr/>
        </p:nvSpPr>
        <p:spPr bwMode="auto">
          <a:xfrm>
            <a:off x="7151688" y="5348288"/>
            <a:ext cx="877887" cy="377825"/>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49" charset="-122"/>
              </a:rPr>
              <a:t>不接受 </a:t>
            </a:r>
          </a:p>
        </p:txBody>
      </p:sp>
      <p:grpSp>
        <p:nvGrpSpPr>
          <p:cNvPr id="6" name="Group 34"/>
          <p:cNvGrpSpPr/>
          <p:nvPr/>
        </p:nvGrpSpPr>
        <p:grpSpPr bwMode="auto">
          <a:xfrm>
            <a:off x="4395788" y="4525963"/>
            <a:ext cx="249237" cy="268287"/>
            <a:chOff x="1474" y="3430"/>
            <a:chExt cx="136" cy="136"/>
          </a:xfrm>
        </p:grpSpPr>
        <p:sp>
          <p:nvSpPr>
            <p:cNvPr id="317475" name="Line 35"/>
            <p:cNvSpPr>
              <a:spLocks noChangeShapeType="1"/>
            </p:cNvSpPr>
            <p:nvPr/>
          </p:nvSpPr>
          <p:spPr bwMode="auto">
            <a:xfrm>
              <a:off x="1474" y="3430"/>
              <a:ext cx="136" cy="136"/>
            </a:xfrm>
            <a:prstGeom prst="line">
              <a:avLst/>
            </a:prstGeom>
            <a:noFill/>
            <a:ln w="76200">
              <a:solidFill>
                <a:schemeClr val="tx2"/>
              </a:solidFill>
              <a:round/>
            </a:ln>
            <a:effectLst/>
          </p:spPr>
          <p:txBody>
            <a:bodyPr/>
            <a:lstStyle/>
            <a:p>
              <a:endParaRPr lang="zh-CN" altLang="en-US"/>
            </a:p>
          </p:txBody>
        </p:sp>
        <p:sp>
          <p:nvSpPr>
            <p:cNvPr id="317476" name="Line 36"/>
            <p:cNvSpPr>
              <a:spLocks noChangeShapeType="1"/>
            </p:cNvSpPr>
            <p:nvPr/>
          </p:nvSpPr>
          <p:spPr bwMode="auto">
            <a:xfrm flipH="1">
              <a:off x="1474" y="3430"/>
              <a:ext cx="136" cy="136"/>
            </a:xfrm>
            <a:prstGeom prst="line">
              <a:avLst/>
            </a:prstGeom>
            <a:noFill/>
            <a:ln w="76200">
              <a:solidFill>
                <a:schemeClr val="tx2"/>
              </a:solidFill>
              <a:round/>
            </a:ln>
            <a:effectLst/>
          </p:spPr>
          <p:txBody>
            <a:bodyPr/>
            <a:lstStyle/>
            <a:p>
              <a:endParaRPr lang="zh-CN" altLang="en-US"/>
            </a:p>
          </p:txBody>
        </p:sp>
      </p:grpSp>
      <p:sp>
        <p:nvSpPr>
          <p:cNvPr id="317477" name="AutoShape 37"/>
          <p:cNvSpPr>
            <a:spLocks noChangeArrowheads="1"/>
          </p:cNvSpPr>
          <p:nvPr/>
        </p:nvSpPr>
        <p:spPr bwMode="auto">
          <a:xfrm>
            <a:off x="4213225" y="5348288"/>
            <a:ext cx="877888" cy="377825"/>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49" charset="-122"/>
              </a:rPr>
              <a:t>不接受 </a:t>
            </a:r>
          </a:p>
        </p:txBody>
      </p:sp>
      <p:grpSp>
        <p:nvGrpSpPr>
          <p:cNvPr id="7" name="Group 38"/>
          <p:cNvGrpSpPr/>
          <p:nvPr/>
        </p:nvGrpSpPr>
        <p:grpSpPr bwMode="auto">
          <a:xfrm>
            <a:off x="1443038" y="4525963"/>
            <a:ext cx="249237" cy="268287"/>
            <a:chOff x="1474" y="3430"/>
            <a:chExt cx="136" cy="136"/>
          </a:xfrm>
        </p:grpSpPr>
        <p:sp>
          <p:nvSpPr>
            <p:cNvPr id="317479" name="Line 39"/>
            <p:cNvSpPr>
              <a:spLocks noChangeShapeType="1"/>
            </p:cNvSpPr>
            <p:nvPr/>
          </p:nvSpPr>
          <p:spPr bwMode="auto">
            <a:xfrm>
              <a:off x="1474" y="3430"/>
              <a:ext cx="136" cy="136"/>
            </a:xfrm>
            <a:prstGeom prst="line">
              <a:avLst/>
            </a:prstGeom>
            <a:noFill/>
            <a:ln w="76200">
              <a:solidFill>
                <a:schemeClr val="tx2"/>
              </a:solidFill>
              <a:round/>
            </a:ln>
            <a:effectLst/>
          </p:spPr>
          <p:txBody>
            <a:bodyPr/>
            <a:lstStyle/>
            <a:p>
              <a:endParaRPr lang="zh-CN" altLang="en-US"/>
            </a:p>
          </p:txBody>
        </p:sp>
        <p:sp>
          <p:nvSpPr>
            <p:cNvPr id="317480" name="Line 40"/>
            <p:cNvSpPr>
              <a:spLocks noChangeShapeType="1"/>
            </p:cNvSpPr>
            <p:nvPr/>
          </p:nvSpPr>
          <p:spPr bwMode="auto">
            <a:xfrm flipH="1">
              <a:off x="1474" y="3430"/>
              <a:ext cx="136" cy="136"/>
            </a:xfrm>
            <a:prstGeom prst="line">
              <a:avLst/>
            </a:prstGeom>
            <a:noFill/>
            <a:ln w="76200">
              <a:solidFill>
                <a:schemeClr val="tx2"/>
              </a:solidFill>
              <a:round/>
            </a:ln>
            <a:effectLst/>
          </p:spPr>
          <p:txBody>
            <a:bodyPr/>
            <a:lstStyle/>
            <a:p>
              <a:endParaRPr lang="zh-CN" altLang="en-US"/>
            </a:p>
          </p:txBody>
        </p:sp>
      </p:grpSp>
      <p:sp>
        <p:nvSpPr>
          <p:cNvPr id="317481" name="AutoShape 41"/>
          <p:cNvSpPr>
            <a:spLocks noChangeArrowheads="1"/>
          </p:cNvSpPr>
          <p:nvPr/>
        </p:nvSpPr>
        <p:spPr bwMode="auto">
          <a:xfrm>
            <a:off x="1260475" y="5295900"/>
            <a:ext cx="877888" cy="377825"/>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49" charset="-122"/>
              </a:rPr>
              <a:t>不接受 </a:t>
            </a:r>
          </a:p>
        </p:txBody>
      </p:sp>
      <p:sp>
        <p:nvSpPr>
          <p:cNvPr id="317482" name="Text Box 42"/>
          <p:cNvSpPr txBox="1">
            <a:spLocks noChangeArrowheads="1"/>
          </p:cNvSpPr>
          <p:nvPr/>
        </p:nvSpPr>
        <p:spPr bwMode="auto">
          <a:xfrm>
            <a:off x="5797550" y="5327650"/>
            <a:ext cx="774700" cy="406400"/>
          </a:xfrm>
          <a:prstGeom prst="rect">
            <a:avLst/>
          </a:prstGeom>
          <a:solidFill>
            <a:srgbClr val="FFCCFF"/>
          </a:solidFill>
          <a:ln w="9525">
            <a:solidFill>
              <a:schemeClr val="tx2"/>
            </a:solidFill>
            <a:miter lim="800000"/>
          </a:ln>
          <a:effectLst/>
        </p:spPr>
        <p:txBody>
          <a:bodyPr wrap="none">
            <a:spAutoFit/>
          </a:bodyPr>
          <a:lstStyle/>
          <a:p>
            <a:r>
              <a:rPr kumimoji="1" lang="zh-CN" altLang="en-US" sz="2000" b="1">
                <a:solidFill>
                  <a:srgbClr val="333399"/>
                </a:solidFill>
                <a:ea typeface="黑体" panose="02010609060101010101" pitchFamily="49" charset="-122"/>
              </a:rPr>
              <a:t>接受 </a:t>
            </a:r>
          </a:p>
        </p:txBody>
      </p:sp>
      <p:sp>
        <p:nvSpPr>
          <p:cNvPr id="317483" name="Text Box 43"/>
          <p:cNvSpPr txBox="1">
            <a:spLocks noChangeArrowheads="1"/>
          </p:cNvSpPr>
          <p:nvPr/>
        </p:nvSpPr>
        <p:spPr bwMode="auto">
          <a:xfrm>
            <a:off x="2995613" y="4902200"/>
            <a:ext cx="368300" cy="396875"/>
          </a:xfrm>
          <a:prstGeom prst="rect">
            <a:avLst/>
          </a:prstGeom>
          <a:noFill/>
          <a:ln w="9525">
            <a:noFill/>
            <a:miter lim="800000"/>
          </a:ln>
          <a:effectLst/>
        </p:spPr>
        <p:txBody>
          <a:bodyPr wrap="none">
            <a:spAutoFit/>
          </a:bodyPr>
          <a:lstStyle/>
          <a:p>
            <a:r>
              <a:rPr kumimoji="1" lang="en-US" altLang="zh-CN" sz="2000" b="1">
                <a:solidFill>
                  <a:srgbClr val="333399"/>
                </a:solidFill>
                <a:ea typeface="黑体" panose="02010609060101010101" pitchFamily="49" charset="-122"/>
              </a:rPr>
              <a:t>B</a:t>
            </a:r>
          </a:p>
        </p:txBody>
      </p:sp>
      <p:sp>
        <p:nvSpPr>
          <p:cNvPr id="317484" name="Text Box 44"/>
          <p:cNvSpPr txBox="1">
            <a:spLocks noChangeArrowheads="1"/>
          </p:cNvSpPr>
          <p:nvPr/>
        </p:nvSpPr>
        <p:spPr bwMode="auto">
          <a:xfrm>
            <a:off x="3802063" y="3873500"/>
            <a:ext cx="1795462" cy="711200"/>
          </a:xfrm>
          <a:prstGeom prst="rect">
            <a:avLst/>
          </a:prstGeom>
          <a:solidFill>
            <a:srgbClr val="FFFF99"/>
          </a:solidFill>
          <a:ln w="9525">
            <a:solidFill>
              <a:srgbClr val="333399"/>
            </a:solidFill>
            <a:miter lim="800000"/>
          </a:ln>
          <a:effectLst/>
        </p:spPr>
        <p:txBody>
          <a:bodyPr wrap="none">
            <a:spAutoFit/>
          </a:bodyPr>
          <a:lstStyle/>
          <a:p>
            <a:pPr algn="ctr"/>
            <a:r>
              <a:rPr lang="zh-CN" altLang="en-US" sz="2000" b="1">
                <a:solidFill>
                  <a:srgbClr val="333399"/>
                </a:solidFill>
                <a:ea typeface="黑体" panose="02010609060101010101" pitchFamily="49" charset="-122"/>
              </a:rPr>
              <a:t>只有 </a:t>
            </a:r>
            <a:r>
              <a:rPr lang="en-US" altLang="zh-CN" sz="2000" b="1">
                <a:solidFill>
                  <a:srgbClr val="333399"/>
                </a:solidFill>
                <a:ea typeface="黑体" panose="02010609060101010101" pitchFamily="49" charset="-122"/>
              </a:rPr>
              <a:t>D </a:t>
            </a:r>
            <a:r>
              <a:rPr lang="zh-CN" altLang="en-US" sz="2000" b="1">
                <a:solidFill>
                  <a:srgbClr val="333399"/>
                </a:solidFill>
                <a:ea typeface="黑体" panose="02010609060101010101" pitchFamily="49" charset="-122"/>
              </a:rPr>
              <a:t>接受</a:t>
            </a:r>
          </a:p>
          <a:p>
            <a:pPr algn="ctr"/>
            <a:r>
              <a:rPr lang="en-US" altLang="zh-CN" sz="2000" b="1">
                <a:solidFill>
                  <a:srgbClr val="333399"/>
                </a:solidFill>
                <a:ea typeface="黑体" panose="02010609060101010101" pitchFamily="49" charset="-122"/>
              </a:rPr>
              <a:t>B </a:t>
            </a:r>
            <a:r>
              <a:rPr lang="zh-CN" altLang="en-US" sz="2000" b="1">
                <a:solidFill>
                  <a:srgbClr val="333399"/>
                </a:solidFill>
                <a:ea typeface="黑体" panose="02010609060101010101" pitchFamily="49" charset="-122"/>
              </a:rPr>
              <a:t>发送的数据 </a:t>
            </a:r>
          </a:p>
        </p:txBody>
      </p:sp>
      <p:sp>
        <p:nvSpPr>
          <p:cNvPr id="317510" name="AutoShape 70"/>
          <p:cNvSpPr>
            <a:spLocks noChangeArrowheads="1"/>
          </p:cNvSpPr>
          <p:nvPr/>
        </p:nvSpPr>
        <p:spPr bwMode="auto">
          <a:xfrm>
            <a:off x="2195513" y="1792288"/>
            <a:ext cx="4643437" cy="1154112"/>
          </a:xfrm>
          <a:prstGeom prst="wedgeRectCallout">
            <a:avLst>
              <a:gd name="adj1" fmla="val 35313"/>
              <a:gd name="adj2" fmla="val 134181"/>
            </a:avLst>
          </a:prstGeom>
          <a:solidFill>
            <a:srgbClr val="CCECFF"/>
          </a:solidFill>
          <a:ln w="38100">
            <a:solidFill>
              <a:schemeClr val="tx1"/>
            </a:solidFill>
            <a:miter lim="800000"/>
          </a:ln>
          <a:effectLst/>
        </p:spPr>
        <p:txBody>
          <a:bodyPr anchor="ctr" anchorCtr="1"/>
          <a:lstStyle/>
          <a:p>
            <a:r>
              <a:rPr lang="zh-CN" altLang="en-US" sz="2000" b="1" dirty="0">
                <a:solidFill>
                  <a:srgbClr val="990000"/>
                </a:solidFill>
                <a:ea typeface="黑体" panose="02010609060101010101" pitchFamily="49" charset="-122"/>
              </a:rPr>
              <a:t>广播特性的总线：所有都能收到，但只有地址对了，才处理，从而实现了一对一的通信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5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grpId="1" nodeType="afterEffect">
                                  <p:stCondLst>
                                    <p:cond delay="0"/>
                                  </p:stCondLst>
                                  <p:childTnLst>
                                    <p:anim calcmode="discrete" valueType="str">
                                      <p:cBhvr>
                                        <p:cTn id="9" dur="500" fill="hold"/>
                                        <p:tgtEl>
                                          <p:spTgt spid="317459"/>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317468"/>
                                        </p:tgtEl>
                                        <p:attrNameLst>
                                          <p:attrName>style.visibility</p:attrName>
                                        </p:attrNameLst>
                                      </p:cBhvr>
                                      <p:to>
                                        <p:strVal val="visible"/>
                                      </p:to>
                                    </p:set>
                                    <p:animEffect transition="in" filter="wipe(right)">
                                      <p:cBhvr>
                                        <p:cTn id="13" dur="2000"/>
                                        <p:tgtEl>
                                          <p:spTgt spid="31746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17469"/>
                                        </p:tgtEl>
                                        <p:attrNameLst>
                                          <p:attrName>style.visibility</p:attrName>
                                        </p:attrNameLst>
                                      </p:cBhvr>
                                      <p:to>
                                        <p:strVal val="visible"/>
                                      </p:to>
                                    </p:set>
                                    <p:animEffect transition="in" filter="wipe(right)">
                                      <p:cBhvr>
                                        <p:cTn id="16" dur="2000"/>
                                        <p:tgtEl>
                                          <p:spTgt spid="31746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7467"/>
                                        </p:tgtEl>
                                        <p:attrNameLst>
                                          <p:attrName>style.visibility</p:attrName>
                                        </p:attrNameLst>
                                      </p:cBhvr>
                                      <p:to>
                                        <p:strVal val="visible"/>
                                      </p:to>
                                    </p:set>
                                    <p:animEffect transition="in" filter="wipe(left)">
                                      <p:cBhvr>
                                        <p:cTn id="19" dur="2000"/>
                                        <p:tgtEl>
                                          <p:spTgt spid="31746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7466"/>
                                        </p:tgtEl>
                                        <p:attrNameLst>
                                          <p:attrName>style.visibility</p:attrName>
                                        </p:attrNameLst>
                                      </p:cBhvr>
                                      <p:to>
                                        <p:strVal val="visible"/>
                                      </p:to>
                                    </p:set>
                                    <p:animEffect transition="in" filter="wipe(left)">
                                      <p:cBhvr>
                                        <p:cTn id="22" dur="2000"/>
                                        <p:tgtEl>
                                          <p:spTgt spid="31746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17465"/>
                                        </p:tgtEl>
                                        <p:attrNameLst>
                                          <p:attrName>style.visibility</p:attrName>
                                        </p:attrNameLst>
                                      </p:cBhvr>
                                      <p:to>
                                        <p:strVal val="visible"/>
                                      </p:to>
                                    </p:set>
                                    <p:animEffect transition="in" filter="wipe(left)">
                                      <p:cBhvr>
                                        <p:cTn id="25" dur="2000"/>
                                        <p:tgtEl>
                                          <p:spTgt spid="31746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17464"/>
                                        </p:tgtEl>
                                        <p:attrNameLst>
                                          <p:attrName>style.visibility</p:attrName>
                                        </p:attrNameLst>
                                      </p:cBhvr>
                                      <p:to>
                                        <p:strVal val="visible"/>
                                      </p:to>
                                    </p:set>
                                    <p:animEffect transition="in" filter="wipe(left)">
                                      <p:cBhvr>
                                        <p:cTn id="28" dur="2000"/>
                                        <p:tgtEl>
                                          <p:spTgt spid="317464"/>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31748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1747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748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1747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par>
                          <p:cTn id="44" fill="hold">
                            <p:stCondLst>
                              <p:cond delay="2500"/>
                            </p:stCondLst>
                            <p:childTnLst>
                              <p:par>
                                <p:cTn id="45" presetID="35" presetClass="emph" presetSubtype="0" repeatCount="5000" fill="hold" grpId="1" nodeType="afterEffect">
                                  <p:stCondLst>
                                    <p:cond delay="0"/>
                                  </p:stCondLst>
                                  <p:childTnLst>
                                    <p:anim calcmode="discrete" valueType="str">
                                      <p:cBhvr>
                                        <p:cTn id="46" dur="500" fill="hold"/>
                                        <p:tgtEl>
                                          <p:spTgt spid="317481"/>
                                        </p:tgtEl>
                                        <p:attrNameLst>
                                          <p:attrName>style.visibility</p:attrName>
                                        </p:attrNameLst>
                                      </p:cBhvr>
                                      <p:tavLst>
                                        <p:tav tm="0">
                                          <p:val>
                                            <p:strVal val="hidden"/>
                                          </p:val>
                                        </p:tav>
                                        <p:tav tm="50000">
                                          <p:val>
                                            <p:strVal val="visible"/>
                                          </p:val>
                                        </p:tav>
                                      </p:tavLst>
                                    </p:anim>
                                  </p:childTnLst>
                                </p:cTn>
                              </p:par>
                              <p:par>
                                <p:cTn id="47" presetID="35" presetClass="emph" presetSubtype="0" repeatCount="5000" fill="hold" grpId="1" nodeType="withEffect">
                                  <p:stCondLst>
                                    <p:cond delay="0"/>
                                  </p:stCondLst>
                                  <p:childTnLst>
                                    <p:anim calcmode="discrete" valueType="str">
                                      <p:cBhvr>
                                        <p:cTn id="48" dur="500" fill="hold"/>
                                        <p:tgtEl>
                                          <p:spTgt spid="317477"/>
                                        </p:tgtEl>
                                        <p:attrNameLst>
                                          <p:attrName>style.visibility</p:attrName>
                                        </p:attrNameLst>
                                      </p:cBhvr>
                                      <p:tavLst>
                                        <p:tav tm="0">
                                          <p:val>
                                            <p:strVal val="hidden"/>
                                          </p:val>
                                        </p:tav>
                                        <p:tav tm="50000">
                                          <p:val>
                                            <p:strVal val="visible"/>
                                          </p:val>
                                        </p:tav>
                                      </p:tavLst>
                                    </p:anim>
                                  </p:childTnLst>
                                </p:cTn>
                              </p:par>
                              <p:par>
                                <p:cTn id="49" presetID="35" presetClass="emph" presetSubtype="0" repeatCount="5000" fill="hold" grpId="1" nodeType="withEffect">
                                  <p:stCondLst>
                                    <p:cond delay="0"/>
                                  </p:stCondLst>
                                  <p:childTnLst>
                                    <p:anim calcmode="discrete" valueType="str">
                                      <p:cBhvr>
                                        <p:cTn id="50" dur="500" fill="hold"/>
                                        <p:tgtEl>
                                          <p:spTgt spid="317482"/>
                                        </p:tgtEl>
                                        <p:attrNameLst>
                                          <p:attrName>style.visibility</p:attrName>
                                        </p:attrNameLst>
                                      </p:cBhvr>
                                      <p:tavLst>
                                        <p:tav tm="0">
                                          <p:val>
                                            <p:strVal val="hidden"/>
                                          </p:val>
                                        </p:tav>
                                        <p:tav tm="50000">
                                          <p:val>
                                            <p:strVal val="visible"/>
                                          </p:val>
                                        </p:tav>
                                      </p:tavLst>
                                    </p:anim>
                                  </p:childTnLst>
                                </p:cTn>
                              </p:par>
                              <p:par>
                                <p:cTn id="51" presetID="35" presetClass="emph" presetSubtype="0" repeatCount="5000" fill="hold" grpId="1" nodeType="withEffect">
                                  <p:stCondLst>
                                    <p:cond delay="0"/>
                                  </p:stCondLst>
                                  <p:childTnLst>
                                    <p:anim calcmode="discrete" valueType="str">
                                      <p:cBhvr>
                                        <p:cTn id="52" dur="500" fill="hold"/>
                                        <p:tgtEl>
                                          <p:spTgt spid="317473"/>
                                        </p:tgtEl>
                                        <p:attrNameLst>
                                          <p:attrName>style.visibility</p:attrName>
                                        </p:attrNameLst>
                                      </p:cBhvr>
                                      <p:tavLst>
                                        <p:tav tm="0">
                                          <p:val>
                                            <p:strVal val="hidden"/>
                                          </p:val>
                                        </p:tav>
                                        <p:tav tm="50000">
                                          <p:val>
                                            <p:strVal val="visible"/>
                                          </p:val>
                                        </p:tav>
                                      </p:tavLst>
                                    </p:anim>
                                  </p:childTnLst>
                                </p:cTn>
                              </p:par>
                              <p:par>
                                <p:cTn id="53" presetID="35" presetClass="emph" presetSubtype="0" repeatCount="5000" fill="hold" nodeType="withEffect">
                                  <p:stCondLst>
                                    <p:cond delay="0"/>
                                  </p:stCondLst>
                                  <p:childTnLst>
                                    <p:anim calcmode="discrete" valueType="str">
                                      <p:cBhvr>
                                        <p:cTn id="54" dur="500" fill="hold"/>
                                        <p:tgtEl>
                                          <p:spTgt spid="5"/>
                                        </p:tgtEl>
                                        <p:attrNameLst>
                                          <p:attrName>style.visibility</p:attrName>
                                        </p:attrNameLst>
                                      </p:cBhvr>
                                      <p:tavLst>
                                        <p:tav tm="0">
                                          <p:val>
                                            <p:strVal val="hidden"/>
                                          </p:val>
                                        </p:tav>
                                        <p:tav tm="50000">
                                          <p:val>
                                            <p:strVal val="visible"/>
                                          </p:val>
                                        </p:tav>
                                      </p:tavLst>
                                    </p:anim>
                                  </p:childTnLst>
                                </p:cTn>
                              </p:par>
                              <p:par>
                                <p:cTn id="55" presetID="35" presetClass="emph" presetSubtype="0" repeatCount="5000" fill="hold" nodeType="withEffect">
                                  <p:stCondLst>
                                    <p:cond delay="0"/>
                                  </p:stCondLst>
                                  <p:childTnLst>
                                    <p:anim calcmode="discrete" valueType="str">
                                      <p:cBhvr>
                                        <p:cTn id="56" dur="500" fill="hold"/>
                                        <p:tgtEl>
                                          <p:spTgt spid="6"/>
                                        </p:tgtEl>
                                        <p:attrNameLst>
                                          <p:attrName>style.visibility</p:attrName>
                                        </p:attrNameLst>
                                      </p:cBhvr>
                                      <p:tavLst>
                                        <p:tav tm="0">
                                          <p:val>
                                            <p:strVal val="hidden"/>
                                          </p:val>
                                        </p:tav>
                                        <p:tav tm="50000">
                                          <p:val>
                                            <p:strVal val="visible"/>
                                          </p:val>
                                        </p:tav>
                                      </p:tavLst>
                                    </p:anim>
                                  </p:childTnLst>
                                </p:cTn>
                              </p:par>
                              <p:par>
                                <p:cTn id="57" presetID="35" presetClass="emph" presetSubtype="0" repeatCount="5000" fill="hold" nodeType="withEffect">
                                  <p:stCondLst>
                                    <p:cond delay="0"/>
                                  </p:stCondLst>
                                  <p:childTnLst>
                                    <p:anim calcmode="discrete" valueType="str">
                                      <p:cBhvr>
                                        <p:cTn id="58" dur="500" fill="hold"/>
                                        <p:tgtEl>
                                          <p:spTgt spid="7"/>
                                        </p:tgtEl>
                                        <p:attrNameLst>
                                          <p:attrName>style.visibility</p:attrName>
                                        </p:attrNameLst>
                                      </p:cBhvr>
                                      <p:tavLst>
                                        <p:tav tm="0">
                                          <p:val>
                                            <p:strVal val="hidden"/>
                                          </p:val>
                                        </p:tav>
                                        <p:tav tm="50000">
                                          <p:val>
                                            <p:strVal val="visible"/>
                                          </p:val>
                                        </p:tav>
                                      </p:tavLst>
                                    </p:anim>
                                  </p:childTnLst>
                                </p:cTn>
                              </p:par>
                            </p:childTnLst>
                          </p:cTn>
                        </p:par>
                        <p:par>
                          <p:cTn id="59" fill="hold">
                            <p:stCondLst>
                              <p:cond delay="3000"/>
                            </p:stCondLst>
                            <p:childTnLst>
                              <p:par>
                                <p:cTn id="60" presetID="10" presetClass="exit" presetSubtype="0" fill="hold" grpId="1" nodeType="afterEffect">
                                  <p:stCondLst>
                                    <p:cond delay="0"/>
                                  </p:stCondLst>
                                  <p:childTnLst>
                                    <p:animEffect transition="out" filter="fade">
                                      <p:cBhvr>
                                        <p:cTn id="61" dur="2000"/>
                                        <p:tgtEl>
                                          <p:spTgt spid="317464"/>
                                        </p:tgtEl>
                                      </p:cBhvr>
                                    </p:animEffect>
                                    <p:set>
                                      <p:cBhvr>
                                        <p:cTn id="62" dur="1" fill="hold">
                                          <p:stCondLst>
                                            <p:cond delay="1999"/>
                                          </p:stCondLst>
                                        </p:cTn>
                                        <p:tgtEl>
                                          <p:spTgt spid="31746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000"/>
                                        <p:tgtEl>
                                          <p:spTgt spid="317466"/>
                                        </p:tgtEl>
                                      </p:cBhvr>
                                    </p:animEffect>
                                    <p:set>
                                      <p:cBhvr>
                                        <p:cTn id="65" dur="1" fill="hold">
                                          <p:stCondLst>
                                            <p:cond delay="1999"/>
                                          </p:stCondLst>
                                        </p:cTn>
                                        <p:tgtEl>
                                          <p:spTgt spid="317466"/>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000"/>
                                        <p:tgtEl>
                                          <p:spTgt spid="317467"/>
                                        </p:tgtEl>
                                      </p:cBhvr>
                                    </p:animEffect>
                                    <p:set>
                                      <p:cBhvr>
                                        <p:cTn id="68" dur="1" fill="hold">
                                          <p:stCondLst>
                                            <p:cond delay="1999"/>
                                          </p:stCondLst>
                                        </p:cTn>
                                        <p:tgtEl>
                                          <p:spTgt spid="317467"/>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2000"/>
                                        <p:tgtEl>
                                          <p:spTgt spid="317469"/>
                                        </p:tgtEl>
                                      </p:cBhvr>
                                    </p:animEffect>
                                    <p:set>
                                      <p:cBhvr>
                                        <p:cTn id="71" dur="1" fill="hold">
                                          <p:stCondLst>
                                            <p:cond delay="1999"/>
                                          </p:stCondLst>
                                        </p:cTn>
                                        <p:tgtEl>
                                          <p:spTgt spid="317469"/>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2000"/>
                                        <p:tgtEl>
                                          <p:spTgt spid="317468"/>
                                        </p:tgtEl>
                                      </p:cBhvr>
                                    </p:animEffect>
                                    <p:set>
                                      <p:cBhvr>
                                        <p:cTn id="74" dur="1" fill="hold">
                                          <p:stCondLst>
                                            <p:cond delay="1999"/>
                                          </p:stCondLst>
                                        </p:cTn>
                                        <p:tgtEl>
                                          <p:spTgt spid="317468"/>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000"/>
                                        <p:tgtEl>
                                          <p:spTgt spid="7"/>
                                        </p:tgtEl>
                                      </p:cBhvr>
                                    </p:animEffect>
                                    <p:set>
                                      <p:cBhvr>
                                        <p:cTn id="77" dur="1" fill="hold">
                                          <p:stCondLst>
                                            <p:cond delay="1999"/>
                                          </p:stCondLst>
                                        </p:cTn>
                                        <p:tgtEl>
                                          <p:spTgt spid="7"/>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2000"/>
                                        <p:tgtEl>
                                          <p:spTgt spid="6"/>
                                        </p:tgtEl>
                                      </p:cBhvr>
                                    </p:animEffect>
                                    <p:set>
                                      <p:cBhvr>
                                        <p:cTn id="80" dur="1" fill="hold">
                                          <p:stCondLst>
                                            <p:cond delay="19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2000"/>
                                        <p:tgtEl>
                                          <p:spTgt spid="5"/>
                                        </p:tgtEl>
                                      </p:cBhvr>
                                    </p:animEffect>
                                    <p:set>
                                      <p:cBhvr>
                                        <p:cTn id="83" dur="1" fill="hold">
                                          <p:stCondLst>
                                            <p:cond delay="1999"/>
                                          </p:stCondLst>
                                        </p:cTn>
                                        <p:tgtEl>
                                          <p:spTgt spid="5"/>
                                        </p:tgtEl>
                                        <p:attrNameLst>
                                          <p:attrName>style.visibility</p:attrName>
                                        </p:attrNameLst>
                                      </p:cBhvr>
                                      <p:to>
                                        <p:strVal val="hidden"/>
                                      </p:to>
                                    </p:set>
                                  </p:childTnLst>
                                </p:cTn>
                              </p:par>
                            </p:childTnLst>
                          </p:cTn>
                        </p:par>
                        <p:par>
                          <p:cTn id="84" fill="hold">
                            <p:stCondLst>
                              <p:cond delay="5000"/>
                            </p:stCondLst>
                            <p:childTnLst>
                              <p:par>
                                <p:cTn id="85" presetID="1" presetClass="entr" presetSubtype="0" fill="hold" grpId="1" nodeType="afterEffect">
                                  <p:stCondLst>
                                    <p:cond delay="0"/>
                                  </p:stCondLst>
                                  <p:childTnLst>
                                    <p:set>
                                      <p:cBhvr>
                                        <p:cTn id="86" dur="1" fill="hold">
                                          <p:stCondLst>
                                            <p:cond delay="0"/>
                                          </p:stCondLst>
                                        </p:cTn>
                                        <p:tgtEl>
                                          <p:spTgt spid="317484"/>
                                        </p:tgtEl>
                                        <p:attrNameLst>
                                          <p:attrName>style.visibility</p:attrName>
                                        </p:attrNameLst>
                                      </p:cBhvr>
                                      <p:to>
                                        <p:strVal val="visible"/>
                                      </p:to>
                                    </p:set>
                                  </p:childTnLst>
                                </p:cTn>
                              </p:par>
                            </p:childTnLst>
                          </p:cTn>
                        </p:par>
                        <p:par>
                          <p:cTn id="87" fill="hold">
                            <p:stCondLst>
                              <p:cond delay="5000"/>
                            </p:stCondLst>
                            <p:childTnLst>
                              <p:par>
                                <p:cTn id="88" presetID="35" presetClass="emph" presetSubtype="0" repeatCount="3000" fill="hold" grpId="0" nodeType="afterEffect">
                                  <p:stCondLst>
                                    <p:cond delay="0"/>
                                  </p:stCondLst>
                                  <p:childTnLst>
                                    <p:anim calcmode="discrete" valueType="str">
                                      <p:cBhvr>
                                        <p:cTn id="89" dur="1000" fill="hold"/>
                                        <p:tgtEl>
                                          <p:spTgt spid="317484"/>
                                        </p:tgtEl>
                                        <p:attrNameLst>
                                          <p:attrName>style.visibility</p:attrName>
                                        </p:attrNameLst>
                                      </p:cBhvr>
                                      <p:tavLst>
                                        <p:tav tm="0">
                                          <p:val>
                                            <p:strVal val="hidden"/>
                                          </p:val>
                                        </p:tav>
                                        <p:tav tm="50000">
                                          <p:val>
                                            <p:strVal val="visible"/>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17510"/>
                                        </p:tgtEl>
                                        <p:attrNameLst>
                                          <p:attrName>style.visibility</p:attrName>
                                        </p:attrNameLst>
                                      </p:cBhvr>
                                      <p:to>
                                        <p:strVal val="visible"/>
                                      </p:to>
                                    </p:set>
                                    <p:anim calcmode="lin" valueType="num">
                                      <p:cBhvr additive="base">
                                        <p:cTn id="94" dur="1000" fill="hold"/>
                                        <p:tgtEl>
                                          <p:spTgt spid="317510"/>
                                        </p:tgtEl>
                                        <p:attrNameLst>
                                          <p:attrName>ppt_x</p:attrName>
                                        </p:attrNameLst>
                                      </p:cBhvr>
                                      <p:tavLst>
                                        <p:tav tm="0">
                                          <p:val>
                                            <p:strVal val="#ppt_x"/>
                                          </p:val>
                                        </p:tav>
                                        <p:tav tm="100000">
                                          <p:val>
                                            <p:strVal val="#ppt_x"/>
                                          </p:val>
                                        </p:tav>
                                      </p:tavLst>
                                    </p:anim>
                                    <p:anim calcmode="lin" valueType="num">
                                      <p:cBhvr additive="base">
                                        <p:cTn id="95" dur="1000" fill="hold"/>
                                        <p:tgtEl>
                                          <p:spTgt spid="31751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xit" presetSubtype="8" fill="hold" grpId="1" nodeType="clickEffect">
                                  <p:stCondLst>
                                    <p:cond delay="0"/>
                                  </p:stCondLst>
                                  <p:childTnLst>
                                    <p:anim calcmode="lin" valueType="num">
                                      <p:cBhvr additive="base">
                                        <p:cTn id="99" dur="500"/>
                                        <p:tgtEl>
                                          <p:spTgt spid="317510"/>
                                        </p:tgtEl>
                                        <p:attrNameLst>
                                          <p:attrName>ppt_x</p:attrName>
                                        </p:attrNameLst>
                                      </p:cBhvr>
                                      <p:tavLst>
                                        <p:tav tm="0">
                                          <p:val>
                                            <p:strVal val="ppt_x"/>
                                          </p:val>
                                        </p:tav>
                                        <p:tav tm="100000">
                                          <p:val>
                                            <p:strVal val="0-ppt_w/2"/>
                                          </p:val>
                                        </p:tav>
                                      </p:tavLst>
                                    </p:anim>
                                    <p:anim calcmode="lin" valueType="num">
                                      <p:cBhvr additive="base">
                                        <p:cTn id="100" dur="500"/>
                                        <p:tgtEl>
                                          <p:spTgt spid="317510"/>
                                        </p:tgtEl>
                                        <p:attrNameLst>
                                          <p:attrName>ppt_y</p:attrName>
                                        </p:attrNameLst>
                                      </p:cBhvr>
                                      <p:tavLst>
                                        <p:tav tm="0">
                                          <p:val>
                                            <p:strVal val="ppt_y"/>
                                          </p:val>
                                        </p:tav>
                                        <p:tav tm="100000">
                                          <p:val>
                                            <p:strVal val="ppt_y"/>
                                          </p:val>
                                        </p:tav>
                                      </p:tavLst>
                                    </p:anim>
                                    <p:set>
                                      <p:cBhvr>
                                        <p:cTn id="101" dur="1" fill="hold">
                                          <p:stCondLst>
                                            <p:cond delay="499"/>
                                          </p:stCondLst>
                                        </p:cTn>
                                        <p:tgtEl>
                                          <p:spTgt spid="3175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9" grpId="0"/>
      <p:bldP spid="317459" grpId="1"/>
      <p:bldP spid="317464" grpId="0" animBg="1"/>
      <p:bldP spid="317464" grpId="1" animBg="1"/>
      <p:bldP spid="317465" grpId="0" animBg="1"/>
      <p:bldP spid="317466" grpId="0" animBg="1"/>
      <p:bldP spid="317466" grpId="1" animBg="1"/>
      <p:bldP spid="317467" grpId="0" animBg="1"/>
      <p:bldP spid="317467" grpId="1" animBg="1"/>
      <p:bldP spid="317468" grpId="0" animBg="1"/>
      <p:bldP spid="317468" grpId="1" animBg="1"/>
      <p:bldP spid="317469" grpId="0" animBg="1"/>
      <p:bldP spid="317469" grpId="1" animBg="1"/>
      <p:bldP spid="317473" grpId="0" animBg="1"/>
      <p:bldP spid="317473" grpId="1" animBg="1"/>
      <p:bldP spid="317477" grpId="0" animBg="1"/>
      <p:bldP spid="317477" grpId="1" animBg="1"/>
      <p:bldP spid="317481" grpId="0" animBg="1"/>
      <p:bldP spid="317481" grpId="1" animBg="1"/>
      <p:bldP spid="317482" grpId="0" animBg="1"/>
      <p:bldP spid="317482" grpId="1" animBg="1"/>
      <p:bldP spid="317484" grpId="0" animBg="1"/>
      <p:bldP spid="317484" grpId="1" animBg="1"/>
      <p:bldP spid="317510" grpId="0" animBg="1"/>
      <p:bldP spid="3175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共享网络监听：</a:t>
            </a:r>
            <a:r>
              <a:rPr lang="en-US" altLang="zh-CN" dirty="0"/>
              <a:t>Hub</a:t>
            </a:r>
            <a:endParaRPr lang="zh-CN" altLang="en-US" dirty="0"/>
          </a:p>
        </p:txBody>
      </p:sp>
      <p:sp>
        <p:nvSpPr>
          <p:cNvPr id="10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025" name="Object 1"/>
          <p:cNvGraphicFramePr>
            <a:graphicFrameLocks noChangeAspect="1"/>
          </p:cNvGraphicFramePr>
          <p:nvPr/>
        </p:nvGraphicFramePr>
        <p:xfrm>
          <a:off x="1371600" y="2190750"/>
          <a:ext cx="5884863" cy="3255963"/>
        </p:xfrm>
        <a:graphic>
          <a:graphicData uri="http://schemas.openxmlformats.org/presentationml/2006/ole">
            <mc:AlternateContent xmlns:mc="http://schemas.openxmlformats.org/markup-compatibility/2006">
              <mc:Choice xmlns:v="urn:schemas-microsoft-com:vml" Requires="v">
                <p:oleObj spid="_x0000_s1050" name="演示文稿" r:id="rId4" imgW="6024880" imgH="4521835" progId="PowerPoint.Show.8">
                  <p:embed/>
                </p:oleObj>
              </mc:Choice>
              <mc:Fallback>
                <p:oleObj name="演示文稿" r:id="rId4" imgW="6024880" imgH="4521835" progId="PowerPoint.Show.8">
                  <p:embed/>
                  <p:pic>
                    <p:nvPicPr>
                      <p:cNvPr id="0" name="图片 1026"/>
                      <p:cNvPicPr>
                        <a:picLocks noChangeAspect="1"/>
                      </p:cNvPicPr>
                      <p:nvPr/>
                    </p:nvPicPr>
                    <p:blipFill>
                      <a:blip r:embed="rId5"/>
                      <a:srcRect l="19685" t="34645" r="15747" b="17848"/>
                      <a:stretch>
                        <a:fillRect/>
                      </a:stretch>
                    </p:blipFill>
                    <p:spPr>
                      <a:xfrm>
                        <a:off x="1371600" y="2190750"/>
                        <a:ext cx="5884863" cy="3255963"/>
                      </a:xfrm>
                      <a:prstGeom prst="rect">
                        <a:avLst/>
                      </a:prstGeom>
                      <a:noFill/>
                      <a:ln w="9525">
                        <a:noFill/>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31988" y="2790825"/>
            <a:ext cx="5659437" cy="958850"/>
          </a:xfrm>
        </p:spPr>
        <p:txBody>
          <a:bodyPr/>
          <a:lstStyle/>
          <a:p>
            <a:r>
              <a:rPr lang="zh-CN" altLang="en-US" dirty="0">
                <a:solidFill>
                  <a:srgbClr val="C00000"/>
                </a:solidFill>
              </a:rPr>
              <a:t>一、交换式网络监听</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4211638" y="981075"/>
            <a:ext cx="4751387" cy="3311525"/>
          </a:xfrm>
          <a:prstGeom prst="rect">
            <a:avLst/>
          </a:prstGeom>
          <a:solidFill>
            <a:srgbClr val="CCFFCC">
              <a:alpha val="27000"/>
            </a:srgbClr>
          </a:solidFill>
          <a:ln w="19050">
            <a:solidFill>
              <a:srgbClr val="000000"/>
            </a:solidFill>
            <a:miter lim="800000"/>
          </a:ln>
          <a:effectLst>
            <a:outerShdw dist="35921" dir="2700000" algn="ctr" rotWithShape="0">
              <a:schemeClr val="bg2">
                <a:alpha val="50000"/>
              </a:schemeClr>
            </a:outerShdw>
          </a:effectLst>
        </p:spPr>
        <p:txBody>
          <a:bodyPr wrap="none" anchor="ctr"/>
          <a:lstStyle/>
          <a:p>
            <a:endParaRPr lang="zh-CN" altLang="en-US"/>
          </a:p>
        </p:txBody>
      </p:sp>
      <p:sp>
        <p:nvSpPr>
          <p:cNvPr id="321539" name="Rectangle 3"/>
          <p:cNvSpPr>
            <a:spLocks noGrp="1" noChangeArrowheads="1"/>
          </p:cNvSpPr>
          <p:nvPr>
            <p:ph type="title"/>
          </p:nvPr>
        </p:nvSpPr>
        <p:spPr/>
        <p:txBody>
          <a:bodyPr/>
          <a:lstStyle/>
          <a:p>
            <a:r>
              <a:rPr lang="zh-CN" altLang="en-US"/>
              <a:t>交换机的工作方式</a:t>
            </a:r>
          </a:p>
        </p:txBody>
      </p:sp>
      <p:sp>
        <p:nvSpPr>
          <p:cNvPr id="321540" name="Line 4"/>
          <p:cNvSpPr>
            <a:spLocks noChangeShapeType="1"/>
          </p:cNvSpPr>
          <p:nvPr/>
        </p:nvSpPr>
        <p:spPr bwMode="auto">
          <a:xfrm>
            <a:off x="2124075" y="4797425"/>
            <a:ext cx="0" cy="863600"/>
          </a:xfrm>
          <a:prstGeom prst="line">
            <a:avLst/>
          </a:prstGeom>
          <a:noFill/>
          <a:ln w="28575">
            <a:solidFill>
              <a:srgbClr val="333399"/>
            </a:solidFill>
            <a:round/>
          </a:ln>
          <a:effectLst/>
        </p:spPr>
        <p:txBody>
          <a:bodyPr wrap="none" anchor="ctr"/>
          <a:lstStyle/>
          <a:p>
            <a:endParaRPr lang="zh-CN" altLang="en-US"/>
          </a:p>
        </p:txBody>
      </p:sp>
      <p:sp>
        <p:nvSpPr>
          <p:cNvPr id="321541" name="Line 5"/>
          <p:cNvSpPr>
            <a:spLocks noChangeShapeType="1"/>
          </p:cNvSpPr>
          <p:nvPr/>
        </p:nvSpPr>
        <p:spPr bwMode="auto">
          <a:xfrm flipH="1">
            <a:off x="1403350" y="4797425"/>
            <a:ext cx="504825" cy="792163"/>
          </a:xfrm>
          <a:prstGeom prst="line">
            <a:avLst/>
          </a:prstGeom>
          <a:noFill/>
          <a:ln w="28575">
            <a:solidFill>
              <a:srgbClr val="333399"/>
            </a:solidFill>
            <a:round/>
          </a:ln>
          <a:effectLst/>
        </p:spPr>
        <p:txBody>
          <a:bodyPr wrap="none" anchor="ctr"/>
          <a:lstStyle/>
          <a:p>
            <a:endParaRPr lang="zh-CN" altLang="en-US"/>
          </a:p>
        </p:txBody>
      </p:sp>
      <p:sp>
        <p:nvSpPr>
          <p:cNvPr id="321542" name="Rectangle 6"/>
          <p:cNvSpPr>
            <a:spLocks noChangeArrowheads="1"/>
          </p:cNvSpPr>
          <p:nvPr/>
        </p:nvSpPr>
        <p:spPr bwMode="auto">
          <a:xfrm>
            <a:off x="5651500" y="2522538"/>
            <a:ext cx="1441450" cy="712787"/>
          </a:xfrm>
          <a:prstGeom prst="rect">
            <a:avLst/>
          </a:prstGeom>
          <a:solidFill>
            <a:schemeClr val="bg1"/>
          </a:solidFill>
          <a:ln w="12700">
            <a:solidFill>
              <a:srgbClr val="000000"/>
            </a:solidFill>
            <a:miter lim="800000"/>
          </a:ln>
          <a:effectLst>
            <a:outerShdw dist="35921" dir="2700000" algn="ctr" rotWithShape="0">
              <a:schemeClr val="tx1"/>
            </a:outerShdw>
          </a:effectLst>
        </p:spPr>
        <p:txBody>
          <a:bodyPr wrap="none" anchor="ctr"/>
          <a:lstStyle/>
          <a:p>
            <a:endParaRPr lang="zh-CN" altLang="en-US"/>
          </a:p>
        </p:txBody>
      </p:sp>
      <p:sp>
        <p:nvSpPr>
          <p:cNvPr id="321543" name="Rectangle 7"/>
          <p:cNvSpPr>
            <a:spLocks noChangeArrowheads="1"/>
          </p:cNvSpPr>
          <p:nvPr/>
        </p:nvSpPr>
        <p:spPr bwMode="auto">
          <a:xfrm>
            <a:off x="5853113" y="2705100"/>
            <a:ext cx="1165225" cy="363538"/>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b="1">
                <a:solidFill>
                  <a:srgbClr val="000000"/>
                </a:solidFill>
                <a:ea typeface="黑体" panose="02010609060101010101" pitchFamily="49" charset="-122"/>
              </a:rPr>
              <a:t>端口管理</a:t>
            </a:r>
            <a:r>
              <a:rPr kumimoji="1" lang="zh-CN" altLang="en-US" b="1">
                <a:solidFill>
                  <a:srgbClr val="333399"/>
                </a:solidFill>
                <a:ea typeface="黑体" panose="02010609060101010101" pitchFamily="49" charset="-122"/>
              </a:rPr>
              <a:t> </a:t>
            </a:r>
          </a:p>
        </p:txBody>
      </p:sp>
      <p:sp>
        <p:nvSpPr>
          <p:cNvPr id="321544" name="Line 8"/>
          <p:cNvSpPr>
            <a:spLocks noChangeShapeType="1"/>
          </p:cNvSpPr>
          <p:nvPr/>
        </p:nvSpPr>
        <p:spPr bwMode="auto">
          <a:xfrm>
            <a:off x="6399213" y="1981200"/>
            <a:ext cx="0" cy="546100"/>
          </a:xfrm>
          <a:prstGeom prst="line">
            <a:avLst/>
          </a:prstGeom>
          <a:noFill/>
          <a:ln w="28575">
            <a:solidFill>
              <a:srgbClr val="333399"/>
            </a:solidFill>
            <a:round/>
            <a:headEnd type="triangle" w="med" len="med"/>
            <a:tailEnd type="triangle" w="med" len="med"/>
          </a:ln>
          <a:effectLst/>
        </p:spPr>
        <p:txBody>
          <a:bodyPr wrap="none" anchor="ctr"/>
          <a:lstStyle/>
          <a:p>
            <a:endParaRPr lang="zh-CN" altLang="en-US"/>
          </a:p>
        </p:txBody>
      </p:sp>
      <p:sp>
        <p:nvSpPr>
          <p:cNvPr id="321545" name="Rectangle 9"/>
          <p:cNvSpPr>
            <a:spLocks noChangeArrowheads="1"/>
          </p:cNvSpPr>
          <p:nvPr/>
        </p:nvSpPr>
        <p:spPr bwMode="auto">
          <a:xfrm>
            <a:off x="6003925" y="3622675"/>
            <a:ext cx="725488" cy="407988"/>
          </a:xfrm>
          <a:prstGeom prst="rect">
            <a:avLst/>
          </a:prstGeom>
          <a:solidFill>
            <a:schemeClr val="bg1"/>
          </a:solidFill>
          <a:ln w="12700">
            <a:solidFill>
              <a:srgbClr val="000000"/>
            </a:solidFill>
            <a:miter lim="800000"/>
          </a:ln>
          <a:effectLst>
            <a:outerShdw dist="35921" dir="2700000" algn="ctr" rotWithShape="0">
              <a:schemeClr val="tx1"/>
            </a:outerShdw>
          </a:effectLst>
        </p:spPr>
        <p:txBody>
          <a:bodyPr wrap="none" anchor="ctr"/>
          <a:lstStyle/>
          <a:p>
            <a:endParaRPr lang="zh-CN" altLang="en-US"/>
          </a:p>
        </p:txBody>
      </p:sp>
      <p:sp>
        <p:nvSpPr>
          <p:cNvPr id="321546" name="Rectangle 10"/>
          <p:cNvSpPr>
            <a:spLocks noChangeArrowheads="1"/>
          </p:cNvSpPr>
          <p:nvPr/>
        </p:nvSpPr>
        <p:spPr bwMode="auto">
          <a:xfrm>
            <a:off x="4414838" y="3622675"/>
            <a:ext cx="836612" cy="401638"/>
          </a:xfrm>
          <a:prstGeom prst="rect">
            <a:avLst/>
          </a:prstGeom>
          <a:solidFill>
            <a:schemeClr val="bg1"/>
          </a:solidFill>
          <a:ln w="12700">
            <a:solidFill>
              <a:srgbClr val="000000"/>
            </a:solidFill>
            <a:miter lim="800000"/>
          </a:ln>
          <a:effectLst>
            <a:outerShdw dist="35921" dir="2700000" algn="ctr" rotWithShape="0">
              <a:schemeClr val="tx1"/>
            </a:outerShdw>
          </a:effectLst>
        </p:spPr>
        <p:txBody>
          <a:bodyPr wrap="none" anchor="ctr"/>
          <a:lstStyle/>
          <a:p>
            <a:pPr algn="ctr" defTabSz="762000" eaLnBrk="0" hangingPunct="0"/>
            <a:r>
              <a:rPr kumimoji="1" lang="zh-CN" altLang="en-US" b="1">
                <a:solidFill>
                  <a:srgbClr val="000000"/>
                </a:solidFill>
                <a:ea typeface="黑体" panose="02010609060101010101" pitchFamily="49" charset="-122"/>
              </a:rPr>
              <a:t>端口</a:t>
            </a:r>
            <a:r>
              <a:rPr kumimoji="1" lang="en-US" altLang="zh-CN" b="1">
                <a:solidFill>
                  <a:srgbClr val="000000"/>
                </a:solidFill>
                <a:ea typeface="黑体" panose="02010609060101010101" pitchFamily="49" charset="-122"/>
              </a:rPr>
              <a:t>1</a:t>
            </a:r>
            <a:r>
              <a:rPr kumimoji="1" lang="en-US" altLang="zh-CN" b="1">
                <a:solidFill>
                  <a:srgbClr val="333399"/>
                </a:solidFill>
                <a:ea typeface="黑体" panose="02010609060101010101" pitchFamily="49" charset="-122"/>
              </a:rPr>
              <a:t> </a:t>
            </a:r>
          </a:p>
        </p:txBody>
      </p:sp>
      <p:sp>
        <p:nvSpPr>
          <p:cNvPr id="321547" name="Rectangle 11"/>
          <p:cNvSpPr>
            <a:spLocks noChangeArrowheads="1"/>
          </p:cNvSpPr>
          <p:nvPr/>
        </p:nvSpPr>
        <p:spPr bwMode="auto">
          <a:xfrm>
            <a:off x="7483475" y="3622675"/>
            <a:ext cx="835025" cy="401638"/>
          </a:xfrm>
          <a:prstGeom prst="rect">
            <a:avLst/>
          </a:prstGeom>
          <a:solidFill>
            <a:schemeClr val="bg1"/>
          </a:solidFill>
          <a:ln w="12700">
            <a:solidFill>
              <a:srgbClr val="000000"/>
            </a:solidFill>
            <a:miter lim="800000"/>
          </a:ln>
          <a:effectLst>
            <a:outerShdw dist="35921" dir="2700000" algn="ctr" rotWithShape="0">
              <a:schemeClr val="tx1"/>
            </a:outerShdw>
          </a:effectLst>
        </p:spPr>
        <p:txBody>
          <a:bodyPr wrap="none" anchor="ctr"/>
          <a:lstStyle/>
          <a:p>
            <a:pPr algn="ctr" defTabSz="762000" eaLnBrk="0" hangingPunct="0"/>
            <a:r>
              <a:rPr kumimoji="1" lang="zh-CN" altLang="en-US" b="1">
                <a:solidFill>
                  <a:srgbClr val="000000"/>
                </a:solidFill>
                <a:ea typeface="黑体" panose="02010609060101010101" pitchFamily="49" charset="-122"/>
              </a:rPr>
              <a:t>端口</a:t>
            </a:r>
            <a:r>
              <a:rPr kumimoji="1" lang="en-US" altLang="zh-CN" b="1">
                <a:solidFill>
                  <a:srgbClr val="000000"/>
                </a:solidFill>
                <a:ea typeface="黑体" panose="02010609060101010101" pitchFamily="49" charset="-122"/>
              </a:rPr>
              <a:t>2</a:t>
            </a:r>
            <a:r>
              <a:rPr kumimoji="1" lang="en-US" altLang="zh-CN" b="1">
                <a:solidFill>
                  <a:srgbClr val="333399"/>
                </a:solidFill>
                <a:ea typeface="黑体" panose="02010609060101010101" pitchFamily="49" charset="-122"/>
              </a:rPr>
              <a:t> </a:t>
            </a:r>
          </a:p>
        </p:txBody>
      </p:sp>
      <p:sp>
        <p:nvSpPr>
          <p:cNvPr id="321548" name="Line 12"/>
          <p:cNvSpPr>
            <a:spLocks noChangeShapeType="1"/>
          </p:cNvSpPr>
          <p:nvPr/>
        </p:nvSpPr>
        <p:spPr bwMode="auto">
          <a:xfrm>
            <a:off x="6372225" y="3222625"/>
            <a:ext cx="0" cy="412750"/>
          </a:xfrm>
          <a:prstGeom prst="line">
            <a:avLst/>
          </a:prstGeom>
          <a:noFill/>
          <a:ln w="28575">
            <a:solidFill>
              <a:srgbClr val="333399"/>
            </a:solidFill>
            <a:round/>
            <a:headEnd type="triangle" w="med" len="med"/>
            <a:tailEnd type="triangle" w="med" len="med"/>
          </a:ln>
          <a:effectLst/>
        </p:spPr>
        <p:txBody>
          <a:bodyPr wrap="none" anchor="ctr"/>
          <a:lstStyle/>
          <a:p>
            <a:endParaRPr lang="zh-CN" altLang="en-US"/>
          </a:p>
        </p:txBody>
      </p:sp>
      <p:sp>
        <p:nvSpPr>
          <p:cNvPr id="321549" name="Rectangle 13"/>
          <p:cNvSpPr>
            <a:spLocks noChangeArrowheads="1"/>
          </p:cNvSpPr>
          <p:nvPr/>
        </p:nvSpPr>
        <p:spPr bwMode="auto">
          <a:xfrm>
            <a:off x="6051550" y="3635375"/>
            <a:ext cx="704850" cy="363538"/>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b="1">
                <a:solidFill>
                  <a:srgbClr val="000000"/>
                </a:solidFill>
                <a:ea typeface="黑体" panose="02010609060101010101" pitchFamily="49" charset="-122"/>
              </a:rPr>
              <a:t>缓存</a:t>
            </a:r>
            <a:r>
              <a:rPr kumimoji="1" lang="zh-CN" altLang="en-US" b="1">
                <a:solidFill>
                  <a:srgbClr val="333399"/>
                </a:solidFill>
                <a:ea typeface="黑体" panose="02010609060101010101" pitchFamily="49" charset="-122"/>
              </a:rPr>
              <a:t> </a:t>
            </a:r>
          </a:p>
        </p:txBody>
      </p:sp>
      <p:sp>
        <p:nvSpPr>
          <p:cNvPr id="321550" name="Line 14"/>
          <p:cNvSpPr>
            <a:spLocks noChangeShapeType="1"/>
          </p:cNvSpPr>
          <p:nvPr/>
        </p:nvSpPr>
        <p:spPr bwMode="auto">
          <a:xfrm>
            <a:off x="4824413" y="4030663"/>
            <a:ext cx="0" cy="706437"/>
          </a:xfrm>
          <a:prstGeom prst="line">
            <a:avLst/>
          </a:prstGeom>
          <a:noFill/>
          <a:ln w="38100">
            <a:solidFill>
              <a:srgbClr val="333399"/>
            </a:solidFill>
            <a:round/>
            <a:headEnd type="triangle" w="lg" len="med"/>
            <a:tailEnd type="triangle" w="lg" len="med"/>
          </a:ln>
          <a:effectLst/>
        </p:spPr>
        <p:txBody>
          <a:bodyPr wrap="none" anchor="ctr"/>
          <a:lstStyle/>
          <a:p>
            <a:endParaRPr lang="zh-CN" altLang="en-US"/>
          </a:p>
        </p:txBody>
      </p:sp>
      <p:sp>
        <p:nvSpPr>
          <p:cNvPr id="321551" name="Line 15"/>
          <p:cNvSpPr>
            <a:spLocks noChangeShapeType="1"/>
          </p:cNvSpPr>
          <p:nvPr/>
        </p:nvSpPr>
        <p:spPr bwMode="auto">
          <a:xfrm>
            <a:off x="7964488" y="4030663"/>
            <a:ext cx="0" cy="687387"/>
          </a:xfrm>
          <a:prstGeom prst="line">
            <a:avLst/>
          </a:prstGeom>
          <a:noFill/>
          <a:ln w="38100">
            <a:solidFill>
              <a:srgbClr val="333399"/>
            </a:solidFill>
            <a:round/>
            <a:headEnd type="triangle" w="lg" len="med"/>
            <a:tailEnd type="triangle" w="lg" len="med"/>
          </a:ln>
          <a:effectLst/>
        </p:spPr>
        <p:txBody>
          <a:bodyPr wrap="none" anchor="ctr"/>
          <a:lstStyle/>
          <a:p>
            <a:endParaRPr lang="zh-CN" altLang="en-US"/>
          </a:p>
        </p:txBody>
      </p:sp>
      <p:sp>
        <p:nvSpPr>
          <p:cNvPr id="321552" name="Rectangle 16"/>
          <p:cNvSpPr>
            <a:spLocks noChangeArrowheads="1"/>
          </p:cNvSpPr>
          <p:nvPr/>
        </p:nvSpPr>
        <p:spPr bwMode="auto">
          <a:xfrm>
            <a:off x="468313" y="5516563"/>
            <a:ext cx="481012" cy="363537"/>
          </a:xfrm>
          <a:prstGeom prst="rect">
            <a:avLst/>
          </a:prstGeom>
          <a:noFill/>
          <a:ln w="12700">
            <a:noFill/>
            <a:miter lim="800000"/>
          </a:ln>
          <a:effectLst/>
        </p:spPr>
        <p:txBody>
          <a:bodyPr lIns="90488" tIns="44450" rIns="90488" bIns="44450">
            <a:spAutoFit/>
          </a:bodyPr>
          <a:lstStyle/>
          <a:p>
            <a:pPr defTabSz="762000" eaLnBrk="0" hangingPunct="0"/>
            <a:r>
              <a:rPr kumimoji="1" lang="zh-CN" altLang="en-US" b="1">
                <a:solidFill>
                  <a:srgbClr val="333399"/>
                </a:solidFill>
                <a:ea typeface="黑体" panose="02010609060101010101" pitchFamily="49" charset="-122"/>
              </a:rPr>
              <a:t>①</a:t>
            </a:r>
          </a:p>
        </p:txBody>
      </p:sp>
      <p:sp>
        <p:nvSpPr>
          <p:cNvPr id="321553" name="Rectangle 17"/>
          <p:cNvSpPr>
            <a:spLocks noChangeArrowheads="1"/>
          </p:cNvSpPr>
          <p:nvPr/>
        </p:nvSpPr>
        <p:spPr bwMode="auto">
          <a:xfrm>
            <a:off x="1908175" y="6237288"/>
            <a:ext cx="574675" cy="363537"/>
          </a:xfrm>
          <a:prstGeom prst="rect">
            <a:avLst/>
          </a:prstGeom>
          <a:noFill/>
          <a:ln w="12700">
            <a:noFill/>
            <a:miter lim="800000"/>
          </a:ln>
          <a:effectLst/>
        </p:spPr>
        <p:txBody>
          <a:bodyPr lIns="90488" tIns="44450" rIns="90488" bIns="44450">
            <a:spAutoFit/>
          </a:bodyPr>
          <a:lstStyle/>
          <a:p>
            <a:pPr defTabSz="762000" eaLnBrk="0" hangingPunct="0"/>
            <a:r>
              <a:rPr kumimoji="1" lang="zh-CN" altLang="en-US" b="1">
                <a:solidFill>
                  <a:srgbClr val="333399"/>
                </a:solidFill>
                <a:ea typeface="黑体" panose="02010609060101010101" pitchFamily="49" charset="-122"/>
              </a:rPr>
              <a:t>②</a:t>
            </a:r>
          </a:p>
        </p:txBody>
      </p:sp>
      <p:sp>
        <p:nvSpPr>
          <p:cNvPr id="321554" name="Rectangle 18"/>
          <p:cNvSpPr>
            <a:spLocks noChangeArrowheads="1"/>
          </p:cNvSpPr>
          <p:nvPr/>
        </p:nvSpPr>
        <p:spPr bwMode="auto">
          <a:xfrm>
            <a:off x="4394200" y="1101725"/>
            <a:ext cx="1184275" cy="454025"/>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sz="2400" b="1">
                <a:solidFill>
                  <a:srgbClr val="000000"/>
                </a:solidFill>
                <a:ea typeface="黑体" panose="02010609060101010101" pitchFamily="49" charset="-122"/>
              </a:rPr>
              <a:t>交换机</a:t>
            </a:r>
            <a:r>
              <a:rPr kumimoji="1" lang="zh-CN" altLang="en-US" sz="2400" b="1">
                <a:solidFill>
                  <a:srgbClr val="333399"/>
                </a:solidFill>
                <a:ea typeface="黑体" panose="02010609060101010101" pitchFamily="49" charset="-122"/>
              </a:rPr>
              <a:t> </a:t>
            </a:r>
          </a:p>
        </p:txBody>
      </p:sp>
      <p:pic>
        <p:nvPicPr>
          <p:cNvPr id="321555" name="Picture 19"/>
          <p:cNvPicPr>
            <a:picLocks noChangeArrowheads="1"/>
          </p:cNvPicPr>
          <p:nvPr/>
        </p:nvPicPr>
        <p:blipFill>
          <a:blip r:embed="rId3" cstate="print"/>
          <a:srcRect/>
          <a:stretch>
            <a:fillRect/>
          </a:stretch>
        </p:blipFill>
        <p:spPr bwMode="auto">
          <a:xfrm>
            <a:off x="971550" y="5372100"/>
            <a:ext cx="506413" cy="538163"/>
          </a:xfrm>
          <a:prstGeom prst="rect">
            <a:avLst/>
          </a:prstGeom>
          <a:noFill/>
          <a:ln w="9525">
            <a:noFill/>
            <a:miter lim="800000"/>
            <a:headEnd/>
            <a:tailEnd/>
          </a:ln>
          <a:effectLst/>
        </p:spPr>
      </p:pic>
      <p:sp>
        <p:nvSpPr>
          <p:cNvPr id="321556" name="Line 20"/>
          <p:cNvSpPr>
            <a:spLocks noChangeShapeType="1"/>
          </p:cNvSpPr>
          <p:nvPr/>
        </p:nvSpPr>
        <p:spPr bwMode="auto">
          <a:xfrm flipV="1">
            <a:off x="5251450" y="3832225"/>
            <a:ext cx="752475" cy="1588"/>
          </a:xfrm>
          <a:prstGeom prst="line">
            <a:avLst/>
          </a:prstGeom>
          <a:noFill/>
          <a:ln w="28575">
            <a:solidFill>
              <a:srgbClr val="333399"/>
            </a:solidFill>
            <a:round/>
            <a:headEnd type="triangle" w="med" len="med"/>
            <a:tailEnd type="triangle" w="med" len="med"/>
          </a:ln>
          <a:effectLst/>
        </p:spPr>
        <p:txBody>
          <a:bodyPr wrap="none" anchor="ctr"/>
          <a:lstStyle/>
          <a:p>
            <a:endParaRPr lang="zh-CN" altLang="en-US"/>
          </a:p>
        </p:txBody>
      </p:sp>
      <p:sp>
        <p:nvSpPr>
          <p:cNvPr id="321557" name="Line 21"/>
          <p:cNvSpPr>
            <a:spLocks noChangeShapeType="1"/>
          </p:cNvSpPr>
          <p:nvPr/>
        </p:nvSpPr>
        <p:spPr bwMode="auto">
          <a:xfrm flipV="1">
            <a:off x="6757988" y="3836988"/>
            <a:ext cx="711200" cy="6350"/>
          </a:xfrm>
          <a:prstGeom prst="line">
            <a:avLst/>
          </a:prstGeom>
          <a:noFill/>
          <a:ln w="28575">
            <a:solidFill>
              <a:srgbClr val="333399"/>
            </a:solidFill>
            <a:round/>
            <a:headEnd type="triangle" w="med" len="med"/>
            <a:tailEnd type="triangle" w="med" len="med"/>
          </a:ln>
          <a:effectLst/>
        </p:spPr>
        <p:txBody>
          <a:bodyPr wrap="none" anchor="ctr"/>
          <a:lstStyle/>
          <a:p>
            <a:endParaRPr lang="zh-CN" altLang="en-US"/>
          </a:p>
        </p:txBody>
      </p:sp>
      <p:pic>
        <p:nvPicPr>
          <p:cNvPr id="321558" name="Picture 22"/>
          <p:cNvPicPr>
            <a:picLocks noChangeArrowheads="1"/>
          </p:cNvPicPr>
          <p:nvPr/>
        </p:nvPicPr>
        <p:blipFill>
          <a:blip r:embed="rId3" cstate="print"/>
          <a:srcRect/>
          <a:stretch>
            <a:fillRect/>
          </a:stretch>
        </p:blipFill>
        <p:spPr bwMode="auto">
          <a:xfrm>
            <a:off x="1908175" y="5661025"/>
            <a:ext cx="506413" cy="538163"/>
          </a:xfrm>
          <a:prstGeom prst="rect">
            <a:avLst/>
          </a:prstGeom>
          <a:noFill/>
          <a:ln w="9525">
            <a:noFill/>
            <a:miter lim="800000"/>
            <a:headEnd/>
            <a:tailEnd/>
          </a:ln>
          <a:effectLst/>
        </p:spPr>
      </p:pic>
      <p:sp>
        <p:nvSpPr>
          <p:cNvPr id="321559" name="Line 23"/>
          <p:cNvSpPr>
            <a:spLocks noChangeShapeType="1"/>
          </p:cNvSpPr>
          <p:nvPr/>
        </p:nvSpPr>
        <p:spPr bwMode="auto">
          <a:xfrm flipH="1">
            <a:off x="2987675" y="981075"/>
            <a:ext cx="1223963" cy="2808288"/>
          </a:xfrm>
          <a:prstGeom prst="line">
            <a:avLst/>
          </a:prstGeom>
          <a:noFill/>
          <a:ln w="12700">
            <a:solidFill>
              <a:schemeClr val="tx1"/>
            </a:solidFill>
            <a:prstDash val="dash"/>
            <a:round/>
          </a:ln>
          <a:effectLst/>
        </p:spPr>
        <p:txBody>
          <a:bodyPr/>
          <a:lstStyle/>
          <a:p>
            <a:endParaRPr lang="zh-CN" altLang="en-US"/>
          </a:p>
        </p:txBody>
      </p:sp>
      <p:sp>
        <p:nvSpPr>
          <p:cNvPr id="321560" name="Line 24"/>
          <p:cNvSpPr>
            <a:spLocks noChangeShapeType="1"/>
          </p:cNvSpPr>
          <p:nvPr/>
        </p:nvSpPr>
        <p:spPr bwMode="auto">
          <a:xfrm flipV="1">
            <a:off x="2987675" y="4292600"/>
            <a:ext cx="1152525" cy="215900"/>
          </a:xfrm>
          <a:prstGeom prst="line">
            <a:avLst/>
          </a:prstGeom>
          <a:noFill/>
          <a:ln w="12700">
            <a:solidFill>
              <a:schemeClr val="tx1"/>
            </a:solidFill>
            <a:prstDash val="dash"/>
            <a:round/>
          </a:ln>
          <a:effectLst/>
        </p:spPr>
        <p:txBody>
          <a:bodyPr/>
          <a:lstStyle/>
          <a:p>
            <a:endParaRPr lang="zh-CN" altLang="en-US"/>
          </a:p>
        </p:txBody>
      </p:sp>
      <p:grpSp>
        <p:nvGrpSpPr>
          <p:cNvPr id="2" name="Group 25"/>
          <p:cNvGrpSpPr/>
          <p:nvPr/>
        </p:nvGrpSpPr>
        <p:grpSpPr bwMode="auto">
          <a:xfrm>
            <a:off x="1692275" y="3773488"/>
            <a:ext cx="1303338" cy="1023937"/>
            <a:chOff x="1111" y="1675"/>
            <a:chExt cx="821" cy="645"/>
          </a:xfrm>
        </p:grpSpPr>
        <p:sp>
          <p:nvSpPr>
            <p:cNvPr id="321562" name="AutoShape 26"/>
            <p:cNvSpPr>
              <a:spLocks noChangeArrowheads="1"/>
            </p:cNvSpPr>
            <p:nvPr/>
          </p:nvSpPr>
          <p:spPr bwMode="auto">
            <a:xfrm>
              <a:off x="1111" y="1675"/>
              <a:ext cx="821" cy="645"/>
            </a:xfrm>
            <a:prstGeom prst="cube">
              <a:avLst>
                <a:gd name="adj" fmla="val 25000"/>
              </a:avLst>
            </a:prstGeom>
            <a:solidFill>
              <a:srgbClr val="008080">
                <a:alpha val="10001"/>
              </a:srgbClr>
            </a:solidFill>
            <a:ln w="12700">
              <a:solidFill>
                <a:schemeClr val="tx1"/>
              </a:solidFill>
              <a:miter lim="800000"/>
            </a:ln>
            <a:effectLst/>
          </p:spPr>
          <p:txBody>
            <a:bodyPr wrap="none" anchor="ctr"/>
            <a:lstStyle/>
            <a:p>
              <a:endParaRPr lang="zh-CN" altLang="en-US"/>
            </a:p>
          </p:txBody>
        </p:sp>
        <p:sp>
          <p:nvSpPr>
            <p:cNvPr id="321563" name="Text Box 27"/>
            <p:cNvSpPr txBox="1">
              <a:spLocks noChangeArrowheads="1"/>
            </p:cNvSpPr>
            <p:nvPr/>
          </p:nvSpPr>
          <p:spPr bwMode="auto">
            <a:xfrm>
              <a:off x="1141" y="1851"/>
              <a:ext cx="643" cy="442"/>
            </a:xfrm>
            <a:prstGeom prst="rect">
              <a:avLst/>
            </a:prstGeom>
            <a:noFill/>
            <a:ln w="9525">
              <a:noFill/>
              <a:miter lim="800000"/>
            </a:ln>
            <a:effectLst/>
          </p:spPr>
          <p:txBody>
            <a:bodyPr wrap="none">
              <a:spAutoFit/>
            </a:bodyPr>
            <a:lstStyle/>
            <a:p>
              <a:r>
                <a:rPr kumimoji="1" lang="zh-CN" altLang="en-US" sz="2000" b="1">
                  <a:solidFill>
                    <a:srgbClr val="000000"/>
                  </a:solidFill>
                  <a:ea typeface="黑体" panose="02010609060101010101" pitchFamily="49" charset="-122"/>
                </a:rPr>
                <a:t>以太网 </a:t>
              </a:r>
            </a:p>
            <a:p>
              <a:r>
                <a:rPr kumimoji="1" lang="zh-CN" altLang="en-US" sz="2000" b="1">
                  <a:solidFill>
                    <a:srgbClr val="000000"/>
                  </a:solidFill>
                  <a:ea typeface="黑体" panose="02010609060101010101" pitchFamily="49" charset="-122"/>
                </a:rPr>
                <a:t>交换机</a:t>
              </a:r>
              <a:r>
                <a:rPr kumimoji="1" lang="zh-CN" altLang="en-US" sz="2000" b="1">
                  <a:solidFill>
                    <a:srgbClr val="333399"/>
                  </a:solidFill>
                  <a:ea typeface="黑体" panose="02010609060101010101" pitchFamily="49" charset="-122"/>
                </a:rPr>
                <a:t> </a:t>
              </a:r>
            </a:p>
          </p:txBody>
        </p:sp>
      </p:grpSp>
      <p:sp>
        <p:nvSpPr>
          <p:cNvPr id="321564" name="Rectangle 28"/>
          <p:cNvSpPr>
            <a:spLocks noChangeArrowheads="1"/>
          </p:cNvSpPr>
          <p:nvPr/>
        </p:nvSpPr>
        <p:spPr bwMode="auto">
          <a:xfrm>
            <a:off x="3563938" y="5516563"/>
            <a:ext cx="576262" cy="363537"/>
          </a:xfrm>
          <a:prstGeom prst="rect">
            <a:avLst/>
          </a:prstGeom>
          <a:noFill/>
          <a:ln w="12700">
            <a:noFill/>
            <a:miter lim="800000"/>
          </a:ln>
          <a:effectLst/>
        </p:spPr>
        <p:txBody>
          <a:bodyPr lIns="90488" tIns="44450" rIns="90488" bIns="44450">
            <a:spAutoFit/>
          </a:bodyPr>
          <a:lstStyle/>
          <a:p>
            <a:pPr defTabSz="762000" eaLnBrk="0" hangingPunct="0"/>
            <a:r>
              <a:rPr kumimoji="1" lang="zh-CN" altLang="en-US" b="1">
                <a:solidFill>
                  <a:srgbClr val="333399"/>
                </a:solidFill>
                <a:ea typeface="黑体" panose="02010609060101010101" pitchFamily="49" charset="-122"/>
              </a:rPr>
              <a:t>③</a:t>
            </a:r>
          </a:p>
        </p:txBody>
      </p:sp>
      <p:pic>
        <p:nvPicPr>
          <p:cNvPr id="321565" name="Picture 29"/>
          <p:cNvPicPr>
            <a:picLocks noChangeArrowheads="1"/>
          </p:cNvPicPr>
          <p:nvPr/>
        </p:nvPicPr>
        <p:blipFill>
          <a:blip r:embed="rId3" cstate="print"/>
          <a:srcRect/>
          <a:stretch>
            <a:fillRect/>
          </a:stretch>
        </p:blipFill>
        <p:spPr bwMode="auto">
          <a:xfrm>
            <a:off x="2843213" y="5300663"/>
            <a:ext cx="506412" cy="538162"/>
          </a:xfrm>
          <a:prstGeom prst="rect">
            <a:avLst/>
          </a:prstGeom>
          <a:noFill/>
          <a:ln w="9525">
            <a:noFill/>
            <a:miter lim="800000"/>
            <a:headEnd/>
            <a:tailEnd/>
          </a:ln>
          <a:effectLst/>
        </p:spPr>
      </p:pic>
      <p:sp>
        <p:nvSpPr>
          <p:cNvPr id="321566" name="Line 30"/>
          <p:cNvSpPr>
            <a:spLocks noChangeShapeType="1"/>
          </p:cNvSpPr>
          <p:nvPr/>
        </p:nvSpPr>
        <p:spPr bwMode="auto">
          <a:xfrm>
            <a:off x="2411413" y="4797425"/>
            <a:ext cx="504825" cy="792163"/>
          </a:xfrm>
          <a:prstGeom prst="line">
            <a:avLst/>
          </a:prstGeom>
          <a:noFill/>
          <a:ln w="28575">
            <a:solidFill>
              <a:srgbClr val="333399"/>
            </a:solidFill>
            <a:round/>
          </a:ln>
          <a:effectLst/>
        </p:spPr>
        <p:txBody>
          <a:bodyPr wrap="none" anchor="ctr"/>
          <a:lstStyle/>
          <a:p>
            <a:endParaRPr lang="zh-CN" altLang="en-US"/>
          </a:p>
        </p:txBody>
      </p:sp>
      <p:grpSp>
        <p:nvGrpSpPr>
          <p:cNvPr id="3" name="Group 31"/>
          <p:cNvGrpSpPr/>
          <p:nvPr/>
        </p:nvGrpSpPr>
        <p:grpSpPr bwMode="auto">
          <a:xfrm>
            <a:off x="6770688" y="1196975"/>
            <a:ext cx="2124075" cy="1655763"/>
            <a:chOff x="4265" y="845"/>
            <a:chExt cx="1338" cy="1043"/>
          </a:xfrm>
        </p:grpSpPr>
        <p:sp>
          <p:nvSpPr>
            <p:cNvPr id="321568" name="Rectangle 32"/>
            <p:cNvSpPr>
              <a:spLocks noChangeArrowheads="1"/>
            </p:cNvSpPr>
            <p:nvPr/>
          </p:nvSpPr>
          <p:spPr bwMode="auto">
            <a:xfrm>
              <a:off x="4694" y="845"/>
              <a:ext cx="862" cy="1043"/>
            </a:xfrm>
            <a:prstGeom prst="rect">
              <a:avLst/>
            </a:prstGeom>
            <a:solidFill>
              <a:srgbClr val="FFCC99">
                <a:alpha val="97000"/>
              </a:srgbClr>
            </a:solidFill>
            <a:ln w="19050">
              <a:solidFill>
                <a:schemeClr val="tx1"/>
              </a:solidFill>
              <a:miter lim="800000"/>
            </a:ln>
            <a:effectLst>
              <a:outerShdw dist="35921" dir="2700000" algn="ctr" rotWithShape="0">
                <a:schemeClr val="bg2"/>
              </a:outerShdw>
            </a:effectLst>
          </p:spPr>
          <p:txBody>
            <a:bodyPr wrap="none" anchor="ctr"/>
            <a:lstStyle/>
            <a:p>
              <a:pPr algn="ctr"/>
              <a:endParaRPr kumimoji="1" lang="en-US" altLang="zh-CN" b="1">
                <a:solidFill>
                  <a:srgbClr val="333399"/>
                </a:solidFill>
                <a:ea typeface="黑体" panose="02010609060101010101" pitchFamily="49" charset="-122"/>
              </a:endParaRPr>
            </a:p>
          </p:txBody>
        </p:sp>
        <p:sp>
          <p:nvSpPr>
            <p:cNvPr id="321569" name="Line 33"/>
            <p:cNvSpPr>
              <a:spLocks noChangeShapeType="1"/>
            </p:cNvSpPr>
            <p:nvPr/>
          </p:nvSpPr>
          <p:spPr bwMode="auto">
            <a:xfrm flipV="1">
              <a:off x="4265" y="873"/>
              <a:ext cx="437" cy="147"/>
            </a:xfrm>
            <a:prstGeom prst="line">
              <a:avLst/>
            </a:prstGeom>
            <a:noFill/>
            <a:ln w="12700">
              <a:solidFill>
                <a:schemeClr val="tx1"/>
              </a:solidFill>
              <a:prstDash val="dash"/>
              <a:round/>
            </a:ln>
            <a:effectLst/>
          </p:spPr>
          <p:txBody>
            <a:bodyPr wrap="none" anchor="ctr"/>
            <a:lstStyle/>
            <a:p>
              <a:endParaRPr lang="zh-CN" altLang="en-US"/>
            </a:p>
          </p:txBody>
        </p:sp>
        <p:sp>
          <p:nvSpPr>
            <p:cNvPr id="321570" name="Line 34"/>
            <p:cNvSpPr>
              <a:spLocks noChangeShapeType="1"/>
            </p:cNvSpPr>
            <p:nvPr/>
          </p:nvSpPr>
          <p:spPr bwMode="auto">
            <a:xfrm>
              <a:off x="4278" y="1326"/>
              <a:ext cx="416" cy="562"/>
            </a:xfrm>
            <a:prstGeom prst="line">
              <a:avLst/>
            </a:prstGeom>
            <a:noFill/>
            <a:ln w="12700">
              <a:solidFill>
                <a:schemeClr val="tx1"/>
              </a:solidFill>
              <a:prstDash val="dash"/>
              <a:round/>
            </a:ln>
            <a:effectLst/>
          </p:spPr>
          <p:txBody>
            <a:bodyPr wrap="none" anchor="ctr"/>
            <a:lstStyle/>
            <a:p>
              <a:endParaRPr lang="zh-CN" altLang="en-US"/>
            </a:p>
          </p:txBody>
        </p:sp>
        <p:sp>
          <p:nvSpPr>
            <p:cNvPr id="321571" name="Rectangle 35"/>
            <p:cNvSpPr>
              <a:spLocks noChangeArrowheads="1"/>
            </p:cNvSpPr>
            <p:nvPr/>
          </p:nvSpPr>
          <p:spPr bwMode="auto">
            <a:xfrm>
              <a:off x="5264" y="1048"/>
              <a:ext cx="208" cy="229"/>
            </a:xfrm>
            <a:prstGeom prst="rect">
              <a:avLst/>
            </a:prstGeom>
            <a:noFill/>
            <a:ln w="12700">
              <a:noFill/>
              <a:miter lim="800000"/>
            </a:ln>
            <a:effectLst/>
          </p:spPr>
          <p:txBody>
            <a:bodyPr lIns="90488" tIns="44450" rIns="90488" bIns="44450">
              <a:spAutoFit/>
            </a:bodyPr>
            <a:lstStyle/>
            <a:p>
              <a:pPr defTabSz="762000" eaLnBrk="0" hangingPunct="0"/>
              <a:r>
                <a:rPr kumimoji="1" lang="en-US" altLang="zh-CN" b="1">
                  <a:solidFill>
                    <a:srgbClr val="333399"/>
                  </a:solidFill>
                  <a:ea typeface="黑体" panose="02010609060101010101" pitchFamily="49" charset="-122"/>
                </a:rPr>
                <a:t>1 </a:t>
              </a:r>
            </a:p>
          </p:txBody>
        </p:sp>
        <p:sp>
          <p:nvSpPr>
            <p:cNvPr id="321572" name="Rectangle 36"/>
            <p:cNvSpPr>
              <a:spLocks noChangeArrowheads="1"/>
            </p:cNvSpPr>
            <p:nvPr/>
          </p:nvSpPr>
          <p:spPr bwMode="auto">
            <a:xfrm>
              <a:off x="5262" y="1254"/>
              <a:ext cx="234" cy="22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b="1">
                  <a:solidFill>
                    <a:srgbClr val="333399"/>
                  </a:solidFill>
                  <a:ea typeface="黑体" panose="02010609060101010101" pitchFamily="49" charset="-122"/>
                </a:rPr>
                <a:t>2 </a:t>
              </a:r>
            </a:p>
          </p:txBody>
        </p:sp>
        <p:sp>
          <p:nvSpPr>
            <p:cNvPr id="321573" name="Rectangle 37"/>
            <p:cNvSpPr>
              <a:spLocks noChangeArrowheads="1"/>
            </p:cNvSpPr>
            <p:nvPr/>
          </p:nvSpPr>
          <p:spPr bwMode="auto">
            <a:xfrm>
              <a:off x="4828" y="1050"/>
              <a:ext cx="299" cy="229"/>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b="1">
                  <a:solidFill>
                    <a:srgbClr val="333399"/>
                  </a:solidFill>
                  <a:ea typeface="黑体" panose="02010609060101010101" pitchFamily="49" charset="-122"/>
                </a:rPr>
                <a:t>① </a:t>
              </a:r>
            </a:p>
          </p:txBody>
        </p:sp>
        <p:sp>
          <p:nvSpPr>
            <p:cNvPr id="321574" name="Rectangle 38"/>
            <p:cNvSpPr>
              <a:spLocks noChangeArrowheads="1"/>
            </p:cNvSpPr>
            <p:nvPr/>
          </p:nvSpPr>
          <p:spPr bwMode="auto">
            <a:xfrm>
              <a:off x="4828" y="1252"/>
              <a:ext cx="299" cy="229"/>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b="1">
                  <a:solidFill>
                    <a:srgbClr val="333399"/>
                  </a:solidFill>
                  <a:ea typeface="黑体" panose="02010609060101010101" pitchFamily="49" charset="-122"/>
                </a:rPr>
                <a:t>② </a:t>
              </a:r>
            </a:p>
          </p:txBody>
        </p:sp>
        <p:sp>
          <p:nvSpPr>
            <p:cNvPr id="321575" name="Rectangle 39"/>
            <p:cNvSpPr>
              <a:spLocks noChangeArrowheads="1"/>
            </p:cNvSpPr>
            <p:nvPr/>
          </p:nvSpPr>
          <p:spPr bwMode="auto">
            <a:xfrm>
              <a:off x="4684" y="846"/>
              <a:ext cx="482" cy="22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b="1">
                  <a:solidFill>
                    <a:srgbClr val="000000"/>
                  </a:solidFill>
                  <a:ea typeface="黑体" panose="02010609060101010101" pitchFamily="49" charset="-122"/>
                </a:rPr>
                <a:t>MAC</a:t>
              </a:r>
              <a:r>
                <a:rPr kumimoji="1" lang="en-US" altLang="zh-CN" b="1">
                  <a:solidFill>
                    <a:srgbClr val="333399"/>
                  </a:solidFill>
                  <a:ea typeface="黑体" panose="02010609060101010101" pitchFamily="49" charset="-122"/>
                </a:rPr>
                <a:t> </a:t>
              </a:r>
              <a:endParaRPr kumimoji="1" lang="zh-CN" altLang="en-US" b="1">
                <a:solidFill>
                  <a:srgbClr val="333399"/>
                </a:solidFill>
                <a:ea typeface="黑体" panose="02010609060101010101" pitchFamily="49" charset="-122"/>
              </a:endParaRPr>
            </a:p>
          </p:txBody>
        </p:sp>
        <p:sp>
          <p:nvSpPr>
            <p:cNvPr id="321576" name="Rectangle 40"/>
            <p:cNvSpPr>
              <a:spLocks noChangeArrowheads="1"/>
            </p:cNvSpPr>
            <p:nvPr/>
          </p:nvSpPr>
          <p:spPr bwMode="auto">
            <a:xfrm>
              <a:off x="5159" y="849"/>
              <a:ext cx="444" cy="229"/>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b="1">
                  <a:solidFill>
                    <a:srgbClr val="000000"/>
                  </a:solidFill>
                  <a:ea typeface="黑体" panose="02010609060101010101" pitchFamily="49" charset="-122"/>
                </a:rPr>
                <a:t>端口</a:t>
              </a:r>
              <a:r>
                <a:rPr kumimoji="1" lang="zh-CN" altLang="en-US" b="1">
                  <a:solidFill>
                    <a:srgbClr val="333399"/>
                  </a:solidFill>
                  <a:ea typeface="黑体" panose="02010609060101010101" pitchFamily="49" charset="-122"/>
                </a:rPr>
                <a:t> </a:t>
              </a:r>
            </a:p>
          </p:txBody>
        </p:sp>
        <p:sp>
          <p:nvSpPr>
            <p:cNvPr id="321577" name="Line 41"/>
            <p:cNvSpPr>
              <a:spLocks noChangeShapeType="1"/>
            </p:cNvSpPr>
            <p:nvPr/>
          </p:nvSpPr>
          <p:spPr bwMode="auto">
            <a:xfrm>
              <a:off x="4702" y="1263"/>
              <a:ext cx="837" cy="0"/>
            </a:xfrm>
            <a:prstGeom prst="line">
              <a:avLst/>
            </a:prstGeom>
            <a:noFill/>
            <a:ln w="12700">
              <a:solidFill>
                <a:schemeClr val="tx1"/>
              </a:solidFill>
              <a:round/>
            </a:ln>
            <a:effectLst/>
          </p:spPr>
          <p:txBody>
            <a:bodyPr wrap="none" anchor="ctr"/>
            <a:lstStyle/>
            <a:p>
              <a:endParaRPr lang="zh-CN" altLang="en-US"/>
            </a:p>
          </p:txBody>
        </p:sp>
        <p:sp>
          <p:nvSpPr>
            <p:cNvPr id="321578" name="Line 42"/>
            <p:cNvSpPr>
              <a:spLocks noChangeShapeType="1"/>
            </p:cNvSpPr>
            <p:nvPr/>
          </p:nvSpPr>
          <p:spPr bwMode="auto">
            <a:xfrm>
              <a:off x="5148" y="864"/>
              <a:ext cx="10" cy="797"/>
            </a:xfrm>
            <a:prstGeom prst="line">
              <a:avLst/>
            </a:prstGeom>
            <a:noFill/>
            <a:ln w="12700">
              <a:solidFill>
                <a:schemeClr val="tx1"/>
              </a:solidFill>
              <a:round/>
            </a:ln>
            <a:effectLst/>
          </p:spPr>
          <p:txBody>
            <a:bodyPr wrap="none" anchor="ctr"/>
            <a:lstStyle/>
            <a:p>
              <a:endParaRPr lang="zh-CN" altLang="en-US"/>
            </a:p>
          </p:txBody>
        </p:sp>
        <p:sp>
          <p:nvSpPr>
            <p:cNvPr id="321579" name="Line 43"/>
            <p:cNvSpPr>
              <a:spLocks noChangeShapeType="1"/>
            </p:cNvSpPr>
            <p:nvPr/>
          </p:nvSpPr>
          <p:spPr bwMode="auto">
            <a:xfrm>
              <a:off x="4702" y="1463"/>
              <a:ext cx="843" cy="0"/>
            </a:xfrm>
            <a:prstGeom prst="line">
              <a:avLst/>
            </a:prstGeom>
            <a:noFill/>
            <a:ln w="12700">
              <a:solidFill>
                <a:schemeClr val="tx1"/>
              </a:solidFill>
              <a:round/>
            </a:ln>
            <a:effectLst/>
          </p:spPr>
          <p:txBody>
            <a:bodyPr wrap="none" anchor="ctr"/>
            <a:lstStyle/>
            <a:p>
              <a:endParaRPr lang="zh-CN" altLang="en-US"/>
            </a:p>
          </p:txBody>
        </p:sp>
        <p:sp>
          <p:nvSpPr>
            <p:cNvPr id="321580" name="Line 44"/>
            <p:cNvSpPr>
              <a:spLocks noChangeShapeType="1"/>
            </p:cNvSpPr>
            <p:nvPr/>
          </p:nvSpPr>
          <p:spPr bwMode="auto">
            <a:xfrm>
              <a:off x="4702" y="1662"/>
              <a:ext cx="849" cy="0"/>
            </a:xfrm>
            <a:prstGeom prst="line">
              <a:avLst/>
            </a:prstGeom>
            <a:noFill/>
            <a:ln w="12700">
              <a:solidFill>
                <a:schemeClr val="tx1"/>
              </a:solidFill>
              <a:round/>
            </a:ln>
            <a:effectLst/>
          </p:spPr>
          <p:txBody>
            <a:bodyPr wrap="none" anchor="ctr"/>
            <a:lstStyle/>
            <a:p>
              <a:endParaRPr lang="zh-CN" altLang="en-US"/>
            </a:p>
          </p:txBody>
        </p:sp>
        <p:sp>
          <p:nvSpPr>
            <p:cNvPr id="321581" name="Line 45"/>
            <p:cNvSpPr>
              <a:spLocks noChangeShapeType="1"/>
            </p:cNvSpPr>
            <p:nvPr/>
          </p:nvSpPr>
          <p:spPr bwMode="auto">
            <a:xfrm>
              <a:off x="4702" y="1064"/>
              <a:ext cx="837" cy="0"/>
            </a:xfrm>
            <a:prstGeom prst="line">
              <a:avLst/>
            </a:prstGeom>
            <a:noFill/>
            <a:ln w="19050">
              <a:solidFill>
                <a:schemeClr val="tx1"/>
              </a:solidFill>
              <a:round/>
            </a:ln>
            <a:effectLst/>
          </p:spPr>
          <p:txBody>
            <a:bodyPr wrap="none" anchor="ctr"/>
            <a:lstStyle/>
            <a:p>
              <a:endParaRPr lang="zh-CN" altLang="en-US"/>
            </a:p>
          </p:txBody>
        </p:sp>
        <p:sp>
          <p:nvSpPr>
            <p:cNvPr id="321582" name="Rectangle 46"/>
            <p:cNvSpPr>
              <a:spLocks noChangeArrowheads="1"/>
            </p:cNvSpPr>
            <p:nvPr/>
          </p:nvSpPr>
          <p:spPr bwMode="auto">
            <a:xfrm>
              <a:off x="4828" y="1455"/>
              <a:ext cx="299" cy="229"/>
            </a:xfrm>
            <a:prstGeom prst="rect">
              <a:avLst/>
            </a:prstGeom>
            <a:noFill/>
            <a:ln w="12700">
              <a:noFill/>
              <a:miter lim="800000"/>
            </a:ln>
            <a:effectLst/>
          </p:spPr>
          <p:txBody>
            <a:bodyPr wrap="none" lIns="90488" tIns="44450" rIns="90488" bIns="44450">
              <a:spAutoFit/>
            </a:bodyPr>
            <a:lstStyle/>
            <a:p>
              <a:pPr defTabSz="762000" eaLnBrk="0" hangingPunct="0"/>
              <a:r>
                <a:rPr kumimoji="1" lang="zh-CN" altLang="en-US" b="1">
                  <a:solidFill>
                    <a:srgbClr val="333399"/>
                  </a:solidFill>
                  <a:ea typeface="黑体" panose="02010609060101010101" pitchFamily="49" charset="-122"/>
                </a:rPr>
                <a:t>③ </a:t>
              </a:r>
            </a:p>
          </p:txBody>
        </p:sp>
        <p:sp>
          <p:nvSpPr>
            <p:cNvPr id="321583" name="Rectangle 47"/>
            <p:cNvSpPr>
              <a:spLocks noChangeArrowheads="1"/>
            </p:cNvSpPr>
            <p:nvPr/>
          </p:nvSpPr>
          <p:spPr bwMode="auto">
            <a:xfrm>
              <a:off x="5262" y="1454"/>
              <a:ext cx="234" cy="229"/>
            </a:xfrm>
            <a:prstGeom prst="rect">
              <a:avLst/>
            </a:prstGeom>
            <a:noFill/>
            <a:ln w="12700">
              <a:noFill/>
              <a:miter lim="800000"/>
            </a:ln>
            <a:effectLst/>
          </p:spPr>
          <p:txBody>
            <a:bodyPr wrap="none" lIns="90488" tIns="44450" rIns="90488" bIns="44450">
              <a:spAutoFit/>
            </a:bodyPr>
            <a:lstStyle/>
            <a:p>
              <a:pPr defTabSz="762000" eaLnBrk="0" hangingPunct="0"/>
              <a:r>
                <a:rPr kumimoji="1" lang="en-US" altLang="zh-CN" b="1">
                  <a:solidFill>
                    <a:srgbClr val="333399"/>
                  </a:solidFill>
                  <a:ea typeface="黑体" panose="02010609060101010101" pitchFamily="49" charset="-122"/>
                </a:rPr>
                <a:t>3 </a:t>
              </a:r>
            </a:p>
          </p:txBody>
        </p:sp>
        <p:sp>
          <p:nvSpPr>
            <p:cNvPr id="321584" name="Line 48"/>
            <p:cNvSpPr>
              <a:spLocks noChangeShapeType="1"/>
            </p:cNvSpPr>
            <p:nvPr/>
          </p:nvSpPr>
          <p:spPr bwMode="auto">
            <a:xfrm>
              <a:off x="4967" y="1797"/>
              <a:ext cx="408" cy="0"/>
            </a:xfrm>
            <a:prstGeom prst="line">
              <a:avLst/>
            </a:prstGeom>
            <a:noFill/>
            <a:ln w="38100">
              <a:solidFill>
                <a:srgbClr val="333333"/>
              </a:solidFill>
              <a:prstDash val="sysDot"/>
              <a:round/>
            </a:ln>
            <a:effectLst/>
          </p:spPr>
          <p:txBody>
            <a:bodyPr/>
            <a:lstStyle/>
            <a:p>
              <a:endParaRPr lang="zh-CN" altLang="en-US"/>
            </a:p>
          </p:txBody>
        </p:sp>
      </p:grpSp>
      <p:sp>
        <p:nvSpPr>
          <p:cNvPr id="321585" name="Rectangle 49"/>
          <p:cNvSpPr>
            <a:spLocks noChangeArrowheads="1"/>
          </p:cNvSpPr>
          <p:nvPr/>
        </p:nvSpPr>
        <p:spPr bwMode="auto">
          <a:xfrm>
            <a:off x="6011863" y="1412875"/>
            <a:ext cx="720725" cy="504825"/>
          </a:xfrm>
          <a:prstGeom prst="rect">
            <a:avLst/>
          </a:prstGeom>
          <a:solidFill>
            <a:srgbClr val="FFCC99">
              <a:alpha val="97000"/>
            </a:srgbClr>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b="1">
                <a:solidFill>
                  <a:srgbClr val="333399"/>
                </a:solidFill>
                <a:ea typeface="黑体" panose="02010609060101010101" pitchFamily="49" charset="-122"/>
              </a:rPr>
              <a:t>CAM</a:t>
            </a:r>
          </a:p>
        </p:txBody>
      </p:sp>
      <p:sp>
        <p:nvSpPr>
          <p:cNvPr id="321586" name="AutoShape 50"/>
          <p:cNvSpPr>
            <a:spLocks noChangeArrowheads="1"/>
          </p:cNvSpPr>
          <p:nvPr/>
        </p:nvSpPr>
        <p:spPr bwMode="auto">
          <a:xfrm>
            <a:off x="3531870" y="4651375"/>
            <a:ext cx="2519363" cy="865188"/>
          </a:xfrm>
          <a:prstGeom prst="wedgeRectCallout">
            <a:avLst>
              <a:gd name="adj1" fmla="val -44204"/>
              <a:gd name="adj2" fmla="val -114954"/>
            </a:avLst>
          </a:prstGeom>
          <a:solidFill>
            <a:srgbClr val="CCECFF"/>
          </a:solidFill>
          <a:ln w="38100">
            <a:solidFill>
              <a:schemeClr val="tx1"/>
            </a:solidFill>
            <a:miter lim="800000"/>
          </a:ln>
          <a:effectLst/>
        </p:spPr>
        <p:txBody>
          <a:bodyPr anchor="ctr" anchorCtr="1"/>
          <a:lstStyle/>
          <a:p>
            <a:pPr algn="ctr"/>
            <a:r>
              <a:rPr lang="zh-CN" altLang="en-US" sz="2000" b="1">
                <a:solidFill>
                  <a:srgbClr val="990000"/>
                </a:solidFill>
                <a:ea typeface="黑体" panose="02010609060101010101" pitchFamily="49" charset="-122"/>
              </a:rPr>
              <a:t>存储转发实现了无碰撞地传输数据</a:t>
            </a:r>
          </a:p>
        </p:txBody>
      </p:sp>
      <p:sp>
        <p:nvSpPr>
          <p:cNvPr id="321587" name="AutoShape 51"/>
          <p:cNvSpPr/>
          <p:nvPr/>
        </p:nvSpPr>
        <p:spPr bwMode="auto">
          <a:xfrm>
            <a:off x="539750" y="2205038"/>
            <a:ext cx="2592388" cy="935037"/>
          </a:xfrm>
          <a:prstGeom prst="borderCallout2">
            <a:avLst>
              <a:gd name="adj1" fmla="val 12222"/>
              <a:gd name="adj2" fmla="val 102940"/>
              <a:gd name="adj3" fmla="val 12222"/>
              <a:gd name="adj4" fmla="val 125477"/>
              <a:gd name="adj5" fmla="val -45333"/>
              <a:gd name="adj6" fmla="val 206921"/>
            </a:avLst>
          </a:prstGeom>
          <a:solidFill>
            <a:srgbClr val="CCECFF">
              <a:alpha val="60001"/>
            </a:srgbClr>
          </a:solidFill>
          <a:ln w="9525">
            <a:solidFill>
              <a:schemeClr val="tx1"/>
            </a:solidFill>
            <a:miter lim="800000"/>
          </a:ln>
          <a:effectLst/>
        </p:spPr>
        <p:txBody>
          <a:bodyPr/>
          <a:lstStyle/>
          <a:p>
            <a:r>
              <a:rPr lang="en-US" altLang="zh-CN" b="1" dirty="0">
                <a:solidFill>
                  <a:srgbClr val="000000"/>
                </a:solidFill>
                <a:ea typeface="宋体" panose="02010600030101010101" pitchFamily="2" charset="-122"/>
              </a:rPr>
              <a:t>Content Addressable Memory</a:t>
            </a:r>
            <a:r>
              <a:rPr lang="zh-CN" altLang="en-US" b="1" dirty="0">
                <a:solidFill>
                  <a:srgbClr val="000000"/>
                </a:solidFill>
                <a:ea typeface="宋体" panose="02010600030101010101" pitchFamily="2" charset="-122"/>
              </a:rPr>
              <a:t>，</a:t>
            </a:r>
            <a:r>
              <a:rPr lang="zh-CN" altLang="en-US" b="1" dirty="0">
                <a:solidFill>
                  <a:srgbClr val="000000"/>
                </a:solidFill>
                <a:ea typeface="黑体" panose="02010609060101010101" pitchFamily="49" charset="-122"/>
              </a:rPr>
              <a:t>内容可寻址存储器</a:t>
            </a:r>
          </a:p>
        </p:txBody>
      </p:sp>
      <p:sp>
        <p:nvSpPr>
          <p:cNvPr id="4" name="文本框 3"/>
          <p:cNvSpPr txBox="1"/>
          <p:nvPr/>
        </p:nvSpPr>
        <p:spPr>
          <a:xfrm>
            <a:off x="3302558" y="5990193"/>
            <a:ext cx="5490606" cy="369332"/>
          </a:xfrm>
          <a:prstGeom prst="rect">
            <a:avLst/>
          </a:prstGeom>
          <a:noFill/>
        </p:spPr>
        <p:txBody>
          <a:bodyPr wrap="none" rtlCol="0">
            <a:spAutoFit/>
          </a:bodyPr>
          <a:lstStyle/>
          <a:p>
            <a:r>
              <a:rPr lang="en-US" altLang="zh-CN" dirty="0"/>
              <a:t>CAM:</a:t>
            </a:r>
            <a:r>
              <a:rPr lang="zh-CN" altLang="en-US" dirty="0"/>
              <a:t>存储了一个</a:t>
            </a:r>
            <a:r>
              <a:rPr lang="en-US" altLang="zh-CN" dirty="0"/>
              <a:t>MAC</a:t>
            </a:r>
            <a:r>
              <a:rPr lang="zh-CN" altLang="en-US" dirty="0"/>
              <a:t>地址到交换机物理端口的映射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21587"/>
                                        </p:tgtEl>
                                        <p:attrNameLst>
                                          <p:attrName>style.visibility</p:attrName>
                                        </p:attrNameLst>
                                      </p:cBhvr>
                                      <p:to>
                                        <p:strVal val="visible"/>
                                      </p:to>
                                    </p:set>
                                    <p:animEffect transition="in" filter="slide(fromRight)">
                                      <p:cBhvr>
                                        <p:cTn id="7" dur="500"/>
                                        <p:tgtEl>
                                          <p:spTgt spid="32158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1586"/>
                                        </p:tgtEl>
                                        <p:attrNameLst>
                                          <p:attrName>style.visibility</p:attrName>
                                        </p:attrNameLst>
                                      </p:cBhvr>
                                      <p:to>
                                        <p:strVal val="visible"/>
                                      </p:to>
                                    </p:set>
                                    <p:anim calcmode="lin" valueType="num">
                                      <p:cBhvr additive="base">
                                        <p:cTn id="17" dur="1000" fill="hold"/>
                                        <p:tgtEl>
                                          <p:spTgt spid="321586"/>
                                        </p:tgtEl>
                                        <p:attrNameLst>
                                          <p:attrName>ppt_x</p:attrName>
                                        </p:attrNameLst>
                                      </p:cBhvr>
                                      <p:tavLst>
                                        <p:tav tm="0">
                                          <p:val>
                                            <p:strVal val="#ppt_x"/>
                                          </p:val>
                                        </p:tav>
                                        <p:tav tm="100000">
                                          <p:val>
                                            <p:strVal val="#ppt_x"/>
                                          </p:val>
                                        </p:tav>
                                      </p:tavLst>
                                    </p:anim>
                                    <p:anim calcmode="lin" valueType="num">
                                      <p:cBhvr additive="base">
                                        <p:cTn id="18" dur="1000" fill="hold"/>
                                        <p:tgtEl>
                                          <p:spTgt spid="3215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86" grpId="0" bldLvl="0" animBg="1"/>
      <p:bldP spid="32158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ltLang="zh-CN" sz="3200"/>
              <a:t>(</a:t>
            </a:r>
            <a:r>
              <a:rPr lang="zh-CN" altLang="en-US" sz="3200"/>
              <a:t>一</a:t>
            </a:r>
            <a:r>
              <a:rPr lang="en-US" altLang="zh-CN" sz="3200"/>
              <a:t>)</a:t>
            </a:r>
            <a:r>
              <a:rPr lang="zh-CN" altLang="en-US" sz="3200"/>
              <a:t>交换网络监听：交换机</a:t>
            </a:r>
            <a:r>
              <a:rPr lang="en-US" altLang="zh-CN" sz="3200"/>
              <a:t>+</a:t>
            </a:r>
            <a:r>
              <a:rPr lang="zh-CN" altLang="en-US" sz="3200"/>
              <a:t>集线器</a:t>
            </a:r>
            <a:endParaRPr lang="en-US" altLang="zh-CN" sz="3200"/>
          </a:p>
        </p:txBody>
      </p:sp>
      <p:sp>
        <p:nvSpPr>
          <p:cNvPr id="323587" name="Line 3"/>
          <p:cNvSpPr>
            <a:spLocks noChangeShapeType="1"/>
          </p:cNvSpPr>
          <p:nvPr/>
        </p:nvSpPr>
        <p:spPr bwMode="auto">
          <a:xfrm>
            <a:off x="8243888" y="1195388"/>
            <a:ext cx="0" cy="5183187"/>
          </a:xfrm>
          <a:prstGeom prst="line">
            <a:avLst/>
          </a:prstGeom>
          <a:noFill/>
          <a:ln w="22225">
            <a:solidFill>
              <a:schemeClr val="tx1"/>
            </a:solidFill>
            <a:round/>
          </a:ln>
          <a:effectLst/>
        </p:spPr>
        <p:txBody>
          <a:bodyPr/>
          <a:lstStyle/>
          <a:p>
            <a:endParaRPr lang="zh-CN" altLang="en-US"/>
          </a:p>
        </p:txBody>
      </p:sp>
      <p:pic>
        <p:nvPicPr>
          <p:cNvPr id="323588" name="Picture 4" descr="snap"/>
          <p:cNvPicPr>
            <a:picLocks noChangeAspect="1" noChangeArrowheads="1"/>
          </p:cNvPicPr>
          <p:nvPr/>
        </p:nvPicPr>
        <p:blipFill>
          <a:blip r:embed="rId3" cstate="print"/>
          <a:srcRect/>
          <a:stretch>
            <a:fillRect/>
          </a:stretch>
        </p:blipFill>
        <p:spPr bwMode="auto">
          <a:xfrm>
            <a:off x="1116013" y="3713163"/>
            <a:ext cx="720725" cy="650875"/>
          </a:xfrm>
          <a:prstGeom prst="rect">
            <a:avLst/>
          </a:prstGeom>
          <a:noFill/>
        </p:spPr>
      </p:pic>
      <p:pic>
        <p:nvPicPr>
          <p:cNvPr id="323589" name="Picture 5" descr="snap"/>
          <p:cNvPicPr>
            <a:picLocks noChangeAspect="1" noChangeArrowheads="1"/>
          </p:cNvPicPr>
          <p:nvPr/>
        </p:nvPicPr>
        <p:blipFill>
          <a:blip r:embed="rId3" cstate="print"/>
          <a:srcRect/>
          <a:stretch>
            <a:fillRect/>
          </a:stretch>
        </p:blipFill>
        <p:spPr bwMode="auto">
          <a:xfrm>
            <a:off x="3444875" y="1338263"/>
            <a:ext cx="720725" cy="650875"/>
          </a:xfrm>
          <a:prstGeom prst="rect">
            <a:avLst/>
          </a:prstGeom>
          <a:noFill/>
        </p:spPr>
      </p:pic>
      <p:pic>
        <p:nvPicPr>
          <p:cNvPr id="323590" name="Picture 6" descr="snap"/>
          <p:cNvPicPr>
            <a:picLocks noChangeAspect="1" noChangeArrowheads="1"/>
          </p:cNvPicPr>
          <p:nvPr/>
        </p:nvPicPr>
        <p:blipFill>
          <a:blip r:embed="rId4" cstate="print"/>
          <a:srcRect/>
          <a:stretch>
            <a:fillRect/>
          </a:stretch>
        </p:blipFill>
        <p:spPr bwMode="auto">
          <a:xfrm>
            <a:off x="8027988" y="3643313"/>
            <a:ext cx="554037" cy="792162"/>
          </a:xfrm>
          <a:prstGeom prst="rect">
            <a:avLst/>
          </a:prstGeom>
          <a:noFill/>
        </p:spPr>
      </p:pic>
      <p:sp>
        <p:nvSpPr>
          <p:cNvPr id="323591" name="Oval 7"/>
          <p:cNvSpPr>
            <a:spLocks noChangeArrowheads="1"/>
          </p:cNvSpPr>
          <p:nvPr/>
        </p:nvSpPr>
        <p:spPr bwMode="auto">
          <a:xfrm>
            <a:off x="3492500" y="3740150"/>
            <a:ext cx="647700" cy="608013"/>
          </a:xfrm>
          <a:prstGeom prst="ellipse">
            <a:avLst/>
          </a:prstGeom>
          <a:solidFill>
            <a:srgbClr val="808080"/>
          </a:solidFill>
          <a:ln w="9525">
            <a:solidFill>
              <a:srgbClr val="333333"/>
            </a:solidFill>
            <a:round/>
          </a:ln>
          <a:effectLst/>
        </p:spPr>
        <p:txBody>
          <a:bodyPr wrap="none" anchor="ctr"/>
          <a:lstStyle/>
          <a:p>
            <a:pPr algn="ctr"/>
            <a:r>
              <a:rPr lang="zh-CN" altLang="en-US" sz="1600" b="1">
                <a:solidFill>
                  <a:schemeClr val="bg1"/>
                </a:solidFill>
                <a:latin typeface="Times New Roman" panose="02020603050405020304" pitchFamily="18" charset="0"/>
                <a:ea typeface="黑体" panose="02010609060101010101" pitchFamily="49" charset="-122"/>
              </a:rPr>
              <a:t>交换机</a:t>
            </a:r>
            <a:r>
              <a:rPr lang="zh-CN" altLang="en-US" sz="1600" b="1">
                <a:solidFill>
                  <a:srgbClr val="000000"/>
                </a:solidFill>
                <a:latin typeface="Times New Roman" panose="02020603050405020304" pitchFamily="18" charset="0"/>
                <a:ea typeface="黑体" panose="02010609060101010101" pitchFamily="49" charset="-122"/>
              </a:rPr>
              <a:t> </a:t>
            </a:r>
          </a:p>
        </p:txBody>
      </p:sp>
      <p:cxnSp>
        <p:nvCxnSpPr>
          <p:cNvPr id="323592" name="AutoShape 8"/>
          <p:cNvCxnSpPr>
            <a:cxnSpLocks noChangeShapeType="1"/>
            <a:stCxn id="323591" idx="6"/>
            <a:endCxn id="0" idx="1"/>
          </p:cNvCxnSpPr>
          <p:nvPr/>
        </p:nvCxnSpPr>
        <p:spPr bwMode="auto">
          <a:xfrm flipV="1">
            <a:off x="4140200" y="4040188"/>
            <a:ext cx="3887788" cy="4762"/>
          </a:xfrm>
          <a:prstGeom prst="straightConnector1">
            <a:avLst/>
          </a:prstGeom>
          <a:noFill/>
          <a:ln w="15875">
            <a:solidFill>
              <a:schemeClr val="tx1"/>
            </a:solidFill>
            <a:round/>
          </a:ln>
          <a:effectLst/>
        </p:spPr>
      </p:cxnSp>
      <p:cxnSp>
        <p:nvCxnSpPr>
          <p:cNvPr id="323593" name="AutoShape 9"/>
          <p:cNvCxnSpPr>
            <a:cxnSpLocks noChangeShapeType="1"/>
            <a:stCxn id="0" idx="3"/>
            <a:endCxn id="323591" idx="2"/>
          </p:cNvCxnSpPr>
          <p:nvPr/>
        </p:nvCxnSpPr>
        <p:spPr bwMode="auto">
          <a:xfrm>
            <a:off x="1836738" y="4038600"/>
            <a:ext cx="1655762" cy="6350"/>
          </a:xfrm>
          <a:prstGeom prst="straightConnector1">
            <a:avLst/>
          </a:prstGeom>
          <a:noFill/>
          <a:ln w="15875">
            <a:solidFill>
              <a:schemeClr val="tx1"/>
            </a:solidFill>
            <a:round/>
          </a:ln>
          <a:effectLst/>
        </p:spPr>
      </p:cxnSp>
      <p:cxnSp>
        <p:nvCxnSpPr>
          <p:cNvPr id="323594" name="AutoShape 10"/>
          <p:cNvCxnSpPr>
            <a:cxnSpLocks noChangeShapeType="1"/>
            <a:stCxn id="0" idx="2"/>
            <a:endCxn id="323591" idx="0"/>
          </p:cNvCxnSpPr>
          <p:nvPr/>
        </p:nvCxnSpPr>
        <p:spPr bwMode="auto">
          <a:xfrm>
            <a:off x="3805238" y="1989138"/>
            <a:ext cx="11112" cy="1751012"/>
          </a:xfrm>
          <a:prstGeom prst="straightConnector1">
            <a:avLst/>
          </a:prstGeom>
          <a:noFill/>
          <a:ln w="15875">
            <a:solidFill>
              <a:schemeClr val="tx1"/>
            </a:solidFill>
            <a:round/>
          </a:ln>
          <a:effectLst/>
        </p:spPr>
      </p:cxnSp>
      <p:sp>
        <p:nvSpPr>
          <p:cNvPr id="323595" name="Text Box 11"/>
          <p:cNvSpPr txBox="1">
            <a:spLocks noChangeArrowheads="1"/>
          </p:cNvSpPr>
          <p:nvPr/>
        </p:nvSpPr>
        <p:spPr bwMode="auto">
          <a:xfrm>
            <a:off x="7523163" y="1050925"/>
            <a:ext cx="720725" cy="366713"/>
          </a:xfrm>
          <a:prstGeom prst="rect">
            <a:avLst/>
          </a:prstGeom>
          <a:noFill/>
          <a:ln w="9525">
            <a:noFill/>
            <a:miter lim="800000"/>
          </a:ln>
          <a:effectLst/>
        </p:spPr>
        <p:txBody>
          <a:bodyPr>
            <a:spAutoFit/>
          </a:bodyPr>
          <a:lstStyle/>
          <a:p>
            <a:r>
              <a:rPr lang="zh-CN" altLang="en-US" b="1">
                <a:solidFill>
                  <a:srgbClr val="000000"/>
                </a:solidFill>
                <a:latin typeface="Times New Roman" panose="02020603050405020304" pitchFamily="18" charset="0"/>
                <a:ea typeface="黑体" panose="02010609060101010101" pitchFamily="49" charset="-122"/>
              </a:rPr>
              <a:t>内网</a:t>
            </a:r>
            <a:endParaRPr lang="en-US" altLang="zh-CN" b="1">
              <a:solidFill>
                <a:srgbClr val="000000"/>
              </a:solidFill>
              <a:latin typeface="Times New Roman" panose="02020603050405020304" pitchFamily="18" charset="0"/>
              <a:ea typeface="黑体" panose="02010609060101010101" pitchFamily="49" charset="-122"/>
            </a:endParaRPr>
          </a:p>
        </p:txBody>
      </p:sp>
      <p:sp>
        <p:nvSpPr>
          <p:cNvPr id="323596" name="Text Box 12"/>
          <p:cNvSpPr txBox="1">
            <a:spLocks noChangeArrowheads="1"/>
          </p:cNvSpPr>
          <p:nvPr/>
        </p:nvSpPr>
        <p:spPr bwMode="auto">
          <a:xfrm>
            <a:off x="8243888" y="1050925"/>
            <a:ext cx="792162" cy="366713"/>
          </a:xfrm>
          <a:prstGeom prst="rect">
            <a:avLst/>
          </a:prstGeom>
          <a:noFill/>
          <a:ln w="9525">
            <a:noFill/>
            <a:miter lim="800000"/>
          </a:ln>
          <a:effectLst/>
        </p:spPr>
        <p:txBody>
          <a:bodyPr>
            <a:spAutoFit/>
          </a:bodyPr>
          <a:lstStyle/>
          <a:p>
            <a:r>
              <a:rPr lang="zh-CN" altLang="en-US" b="1">
                <a:solidFill>
                  <a:srgbClr val="000000"/>
                </a:solidFill>
                <a:latin typeface="Times New Roman" panose="02020603050405020304" pitchFamily="18" charset="0"/>
                <a:ea typeface="黑体" panose="02010609060101010101" pitchFamily="49" charset="-122"/>
              </a:rPr>
              <a:t>外网</a:t>
            </a:r>
            <a:endParaRPr lang="en-US" altLang="zh-CN" b="1">
              <a:solidFill>
                <a:srgbClr val="000000"/>
              </a:solidFill>
              <a:latin typeface="Times New Roman" panose="02020603050405020304" pitchFamily="18" charset="0"/>
              <a:ea typeface="黑体" panose="02010609060101010101" pitchFamily="49" charset="-122"/>
            </a:endParaRPr>
          </a:p>
        </p:txBody>
      </p:sp>
      <p:sp>
        <p:nvSpPr>
          <p:cNvPr id="323597" name="Line 13"/>
          <p:cNvSpPr>
            <a:spLocks noChangeShapeType="1"/>
          </p:cNvSpPr>
          <p:nvPr/>
        </p:nvSpPr>
        <p:spPr bwMode="auto">
          <a:xfrm>
            <a:off x="8531225" y="4043363"/>
            <a:ext cx="433388" cy="0"/>
          </a:xfrm>
          <a:prstGeom prst="line">
            <a:avLst/>
          </a:prstGeom>
          <a:noFill/>
          <a:ln w="15875">
            <a:solidFill>
              <a:schemeClr val="tx1"/>
            </a:solidFill>
            <a:round/>
          </a:ln>
          <a:effectLst/>
        </p:spPr>
        <p:txBody>
          <a:bodyPr/>
          <a:lstStyle/>
          <a:p>
            <a:endParaRPr lang="zh-CN" altLang="en-US"/>
          </a:p>
        </p:txBody>
      </p:sp>
      <p:sp>
        <p:nvSpPr>
          <p:cNvPr id="323598" name="Text Box 14"/>
          <p:cNvSpPr txBox="1">
            <a:spLocks noChangeArrowheads="1"/>
          </p:cNvSpPr>
          <p:nvPr/>
        </p:nvSpPr>
        <p:spPr bwMode="auto">
          <a:xfrm>
            <a:off x="4032250" y="1346200"/>
            <a:ext cx="1584325" cy="366713"/>
          </a:xfrm>
          <a:prstGeom prst="rect">
            <a:avLst/>
          </a:prstGeom>
          <a:noFill/>
          <a:ln w="9525">
            <a:noFill/>
            <a:miter lim="800000"/>
          </a:ln>
          <a:effectLst/>
        </p:spPr>
        <p:txBody>
          <a:bodyPr>
            <a:spAutoFit/>
          </a:bodyPr>
          <a:lstStyle/>
          <a:p>
            <a:r>
              <a:rPr lang="en-US" altLang="zh-CN" b="1" dirty="0">
                <a:solidFill>
                  <a:srgbClr val="000000"/>
                </a:solidFill>
                <a:latin typeface="Times New Roman" panose="02020603050405020304" pitchFamily="18" charset="0"/>
                <a:ea typeface="宋体" panose="02010600030101010101" pitchFamily="2" charset="-122"/>
              </a:rPr>
              <a:t>A:10.10.10.1</a:t>
            </a:r>
          </a:p>
        </p:txBody>
      </p:sp>
      <p:sp>
        <p:nvSpPr>
          <p:cNvPr id="323599" name="Text Box 15"/>
          <p:cNvSpPr txBox="1">
            <a:spLocks noChangeArrowheads="1"/>
          </p:cNvSpPr>
          <p:nvPr/>
        </p:nvSpPr>
        <p:spPr bwMode="auto">
          <a:xfrm>
            <a:off x="468313" y="4435475"/>
            <a:ext cx="1584325" cy="366713"/>
          </a:xfrm>
          <a:prstGeom prst="rect">
            <a:avLst/>
          </a:prstGeom>
          <a:noFill/>
          <a:ln w="9525">
            <a:noFill/>
            <a:miter lim="800000"/>
          </a:ln>
          <a:effectLst/>
        </p:spPr>
        <p:txBody>
          <a:bodyPr>
            <a:spAutoFit/>
          </a:bodyPr>
          <a:lstStyle/>
          <a:p>
            <a:r>
              <a:rPr lang="en-US" altLang="zh-CN" b="1">
                <a:solidFill>
                  <a:srgbClr val="000000"/>
                </a:solidFill>
                <a:latin typeface="Times New Roman" panose="02020603050405020304" pitchFamily="18" charset="0"/>
                <a:ea typeface="宋体" panose="02010600030101010101" pitchFamily="2" charset="-122"/>
              </a:rPr>
              <a:t>B:10.10.10.2</a:t>
            </a:r>
          </a:p>
        </p:txBody>
      </p:sp>
      <p:pic>
        <p:nvPicPr>
          <p:cNvPr id="323600" name="Picture 16" descr="snap"/>
          <p:cNvPicPr>
            <a:picLocks noChangeAspect="1" noChangeArrowheads="1"/>
          </p:cNvPicPr>
          <p:nvPr/>
        </p:nvPicPr>
        <p:blipFill>
          <a:blip r:embed="rId5" cstate="print"/>
          <a:srcRect/>
          <a:stretch>
            <a:fillRect/>
          </a:stretch>
        </p:blipFill>
        <p:spPr bwMode="auto">
          <a:xfrm>
            <a:off x="3419475" y="5508625"/>
            <a:ext cx="792163" cy="727075"/>
          </a:xfrm>
          <a:prstGeom prst="rect">
            <a:avLst/>
          </a:prstGeom>
          <a:noFill/>
        </p:spPr>
      </p:pic>
      <p:cxnSp>
        <p:nvCxnSpPr>
          <p:cNvPr id="323601" name="AutoShape 17"/>
          <p:cNvCxnSpPr>
            <a:cxnSpLocks noChangeShapeType="1"/>
            <a:stCxn id="0" idx="0"/>
            <a:endCxn id="323591" idx="4"/>
          </p:cNvCxnSpPr>
          <p:nvPr/>
        </p:nvCxnSpPr>
        <p:spPr bwMode="auto">
          <a:xfrm flipV="1">
            <a:off x="3816350" y="4348163"/>
            <a:ext cx="0" cy="1160462"/>
          </a:xfrm>
          <a:prstGeom prst="straightConnector1">
            <a:avLst/>
          </a:prstGeom>
          <a:noFill/>
          <a:ln w="19050">
            <a:solidFill>
              <a:schemeClr val="tx1"/>
            </a:solidFill>
            <a:round/>
          </a:ln>
          <a:effectLst/>
        </p:spPr>
      </p:cxnSp>
      <p:sp>
        <p:nvSpPr>
          <p:cNvPr id="323602" name="Text Box 18"/>
          <p:cNvSpPr txBox="1">
            <a:spLocks noChangeArrowheads="1"/>
          </p:cNvSpPr>
          <p:nvPr/>
        </p:nvSpPr>
        <p:spPr bwMode="auto">
          <a:xfrm>
            <a:off x="4108450" y="5949950"/>
            <a:ext cx="1584325" cy="366713"/>
          </a:xfrm>
          <a:prstGeom prst="rect">
            <a:avLst/>
          </a:prstGeom>
          <a:noFill/>
          <a:ln w="9525">
            <a:noFill/>
            <a:miter lim="800000"/>
          </a:ln>
          <a:effectLst/>
        </p:spPr>
        <p:txBody>
          <a:bodyPr>
            <a:spAutoFit/>
          </a:bodyPr>
          <a:lstStyle/>
          <a:p>
            <a:r>
              <a:rPr lang="en-US" altLang="zh-CN" b="1" dirty="0">
                <a:solidFill>
                  <a:srgbClr val="000000"/>
                </a:solidFill>
                <a:latin typeface="Times New Roman" panose="02020603050405020304" pitchFamily="18" charset="0"/>
                <a:ea typeface="宋体" panose="02010600030101010101" pitchFamily="2" charset="-122"/>
              </a:rPr>
              <a:t>C:10.10.10.3</a:t>
            </a:r>
          </a:p>
        </p:txBody>
      </p:sp>
      <p:sp>
        <p:nvSpPr>
          <p:cNvPr id="323603" name="Text Box 19"/>
          <p:cNvSpPr txBox="1">
            <a:spLocks noChangeArrowheads="1"/>
          </p:cNvSpPr>
          <p:nvPr/>
        </p:nvSpPr>
        <p:spPr bwMode="auto">
          <a:xfrm>
            <a:off x="7596188" y="4435475"/>
            <a:ext cx="1441450" cy="641350"/>
          </a:xfrm>
          <a:prstGeom prst="rect">
            <a:avLst/>
          </a:prstGeom>
          <a:noFill/>
          <a:ln w="9525">
            <a:noFill/>
            <a:miter lim="800000"/>
          </a:ln>
          <a:effectLst/>
        </p:spPr>
        <p:txBody>
          <a:bodyPr>
            <a:spAutoFit/>
          </a:bodyPr>
          <a:lstStyle/>
          <a:p>
            <a:r>
              <a:rPr lang="zh-CN" altLang="en-US" b="1">
                <a:solidFill>
                  <a:srgbClr val="000000"/>
                </a:solidFill>
                <a:latin typeface="Times New Roman" panose="02020603050405020304" pitchFamily="18" charset="0"/>
                <a:ea typeface="宋体" panose="02010600030101010101" pitchFamily="2" charset="-122"/>
              </a:rPr>
              <a:t>路由器</a:t>
            </a:r>
            <a:r>
              <a:rPr lang="en-US" altLang="zh-CN" b="1">
                <a:solidFill>
                  <a:srgbClr val="000000"/>
                </a:solidFill>
                <a:latin typeface="Times New Roman" panose="02020603050405020304" pitchFamily="18" charset="0"/>
                <a:ea typeface="宋体" panose="02010600030101010101" pitchFamily="2" charset="-122"/>
              </a:rPr>
              <a:t>R </a:t>
            </a:r>
          </a:p>
          <a:p>
            <a:r>
              <a:rPr lang="en-US" altLang="zh-CN" b="1">
                <a:solidFill>
                  <a:srgbClr val="000000"/>
                </a:solidFill>
                <a:latin typeface="Times New Roman" panose="02020603050405020304" pitchFamily="18" charset="0"/>
                <a:ea typeface="宋体" panose="02010600030101010101" pitchFamily="2" charset="-122"/>
              </a:rPr>
              <a:t>10.10.10.8 </a:t>
            </a:r>
          </a:p>
        </p:txBody>
      </p:sp>
      <p:graphicFrame>
        <p:nvGraphicFramePr>
          <p:cNvPr id="323604" name="Object 20"/>
          <p:cNvGraphicFramePr>
            <a:graphicFrameLocks noGrp="1" noChangeAspect="1"/>
          </p:cNvGraphicFramePr>
          <p:nvPr>
            <p:ph idx="1"/>
          </p:nvPr>
        </p:nvGraphicFramePr>
        <p:xfrm>
          <a:off x="5795963" y="3786188"/>
          <a:ext cx="936625" cy="665162"/>
        </p:xfrm>
        <a:graphic>
          <a:graphicData uri="http://schemas.openxmlformats.org/presentationml/2006/ole">
            <mc:AlternateContent xmlns:mc="http://schemas.openxmlformats.org/markup-compatibility/2006">
              <mc:Choice xmlns:v="urn:schemas-microsoft-com:vml" Requires="v">
                <p:oleObj spid="_x0000_s2072" name="Visio" r:id="rId6" imgW="1520825" imgH="1078865" progId="">
                  <p:embed/>
                </p:oleObj>
              </mc:Choice>
              <mc:Fallback>
                <p:oleObj name="Visio" r:id="rId6" imgW="1520825" imgH="1078865" progId="">
                  <p:embed/>
                  <p:pic>
                    <p:nvPicPr>
                      <p:cNvPr id="0" name="图片 2048"/>
                      <p:cNvPicPr>
                        <a:picLocks noChangeAspect="1"/>
                      </p:cNvPicPr>
                      <p:nvPr/>
                    </p:nvPicPr>
                    <p:blipFill>
                      <a:blip r:embed="rId7"/>
                      <a:stretch>
                        <a:fillRect/>
                      </a:stretch>
                    </p:blipFill>
                    <p:spPr>
                      <a:xfrm>
                        <a:off x="5795963" y="3786188"/>
                        <a:ext cx="936625" cy="665162"/>
                      </a:xfrm>
                      <a:prstGeom prst="rect">
                        <a:avLst/>
                      </a:prstGeom>
                      <a:noFill/>
                      <a:ln w="9525">
                        <a:noFill/>
                      </a:ln>
                    </p:spPr>
                  </p:pic>
                </p:oleObj>
              </mc:Fallback>
            </mc:AlternateContent>
          </a:graphicData>
        </a:graphic>
      </p:graphicFrame>
      <p:sp>
        <p:nvSpPr>
          <p:cNvPr id="323605" name="Line 21"/>
          <p:cNvSpPr>
            <a:spLocks noChangeShapeType="1"/>
          </p:cNvSpPr>
          <p:nvPr/>
        </p:nvSpPr>
        <p:spPr bwMode="auto">
          <a:xfrm flipV="1">
            <a:off x="4067175" y="4075113"/>
            <a:ext cx="2017713" cy="1512887"/>
          </a:xfrm>
          <a:prstGeom prst="line">
            <a:avLst/>
          </a:prstGeom>
          <a:noFill/>
          <a:ln w="19050">
            <a:solidFill>
              <a:schemeClr val="tx1"/>
            </a:solidFill>
            <a:roun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3604"/>
                                        </p:tgtEl>
                                        <p:attrNameLst>
                                          <p:attrName>style.visibility</p:attrName>
                                        </p:attrNameLst>
                                      </p:cBhvr>
                                      <p:to>
                                        <p:strVal val="visible"/>
                                      </p:to>
                                    </p:set>
                                    <p:anim calcmode="lin" valueType="num">
                                      <p:cBhvr additive="base">
                                        <p:cTn id="7" dur="500" fill="hold"/>
                                        <p:tgtEl>
                                          <p:spTgt spid="323604"/>
                                        </p:tgtEl>
                                        <p:attrNameLst>
                                          <p:attrName>ppt_x</p:attrName>
                                        </p:attrNameLst>
                                      </p:cBhvr>
                                      <p:tavLst>
                                        <p:tav tm="0">
                                          <p:val>
                                            <p:strVal val="#ppt_x"/>
                                          </p:val>
                                        </p:tav>
                                        <p:tav tm="100000">
                                          <p:val>
                                            <p:strVal val="#ppt_x"/>
                                          </p:val>
                                        </p:tav>
                                      </p:tavLst>
                                    </p:anim>
                                    <p:anim calcmode="lin" valueType="num">
                                      <p:cBhvr additive="base">
                                        <p:cTn id="8" dur="500" fill="hold"/>
                                        <p:tgtEl>
                                          <p:spTgt spid="3236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23601"/>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323605"/>
                                        </p:tgtEl>
                                        <p:attrNameLst>
                                          <p:attrName>style.visibility</p:attrName>
                                        </p:attrNameLst>
                                      </p:cBhvr>
                                      <p:to>
                                        <p:strVal val="visible"/>
                                      </p:to>
                                    </p:set>
                                    <p:animEffect transition="in" filter="wipe(down)">
                                      <p:cBhvr>
                                        <p:cTn id="15" dur="500"/>
                                        <p:tgtEl>
                                          <p:spTgt spid="323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60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827088" y="44450"/>
            <a:ext cx="6697662" cy="792163"/>
          </a:xfrm>
        </p:spPr>
        <p:txBody>
          <a:bodyPr/>
          <a:lstStyle/>
          <a:p>
            <a:r>
              <a:rPr lang="en-US" altLang="zh-CN" sz="3600"/>
              <a:t>(</a:t>
            </a:r>
            <a:r>
              <a:rPr lang="zh-CN" altLang="en-US" sz="3600"/>
              <a:t>二</a:t>
            </a:r>
            <a:r>
              <a:rPr lang="en-US" altLang="zh-CN" sz="3600"/>
              <a:t>)</a:t>
            </a:r>
            <a:r>
              <a:rPr lang="zh-CN" altLang="en-US" sz="3600"/>
              <a:t>交换网络监听：端口镜像</a:t>
            </a:r>
          </a:p>
        </p:txBody>
      </p:sp>
      <p:grpSp>
        <p:nvGrpSpPr>
          <p:cNvPr id="2" name="Group 3"/>
          <p:cNvGrpSpPr/>
          <p:nvPr/>
        </p:nvGrpSpPr>
        <p:grpSpPr bwMode="auto">
          <a:xfrm>
            <a:off x="2051050" y="2708275"/>
            <a:ext cx="4968875" cy="1296988"/>
            <a:chOff x="1292" y="1706"/>
            <a:chExt cx="3130" cy="817"/>
          </a:xfrm>
        </p:grpSpPr>
        <p:sp>
          <p:nvSpPr>
            <p:cNvPr id="324612" name="AutoShape 4"/>
            <p:cNvSpPr>
              <a:spLocks noChangeArrowheads="1"/>
            </p:cNvSpPr>
            <p:nvPr/>
          </p:nvSpPr>
          <p:spPr bwMode="auto">
            <a:xfrm>
              <a:off x="1292" y="1706"/>
              <a:ext cx="3130" cy="817"/>
            </a:xfrm>
            <a:prstGeom prst="cube">
              <a:avLst>
                <a:gd name="adj" fmla="val 25000"/>
              </a:avLst>
            </a:prstGeom>
            <a:solidFill>
              <a:srgbClr val="C0C0C0"/>
            </a:solidFill>
            <a:ln w="22225">
              <a:solidFill>
                <a:srgbClr val="000000"/>
              </a:solidFill>
              <a:miter lim="800000"/>
            </a:ln>
            <a:effectLst>
              <a:outerShdw dist="35921" dir="2700000" algn="ctr" rotWithShape="0">
                <a:schemeClr val="bg2"/>
              </a:outerShdw>
            </a:effectLst>
          </p:spPr>
          <p:txBody>
            <a:bodyPr wrap="none" anchor="ctr"/>
            <a:lstStyle/>
            <a:p>
              <a:endParaRPr lang="zh-CN" altLang="en-US"/>
            </a:p>
          </p:txBody>
        </p:sp>
        <p:sp>
          <p:nvSpPr>
            <p:cNvPr id="324613" name="Rectangle 5"/>
            <p:cNvSpPr>
              <a:spLocks noChangeArrowheads="1"/>
            </p:cNvSpPr>
            <p:nvPr/>
          </p:nvSpPr>
          <p:spPr bwMode="auto">
            <a:xfrm>
              <a:off x="1474" y="2205"/>
              <a:ext cx="181" cy="181"/>
            </a:xfrm>
            <a:prstGeom prst="rect">
              <a:avLst/>
            </a:prstGeom>
            <a:solidFill>
              <a:srgbClr val="000000"/>
            </a:solidFill>
            <a:ln w="9525">
              <a:solidFill>
                <a:schemeClr val="tx1"/>
              </a:solidFill>
              <a:miter lim="800000"/>
            </a:ln>
            <a:effectLst/>
          </p:spPr>
          <p:txBody>
            <a:bodyPr wrap="none" anchor="ctr"/>
            <a:lstStyle/>
            <a:p>
              <a:endParaRPr lang="zh-CN" altLang="en-US"/>
            </a:p>
          </p:txBody>
        </p:sp>
        <p:sp>
          <p:nvSpPr>
            <p:cNvPr id="324614" name="Rectangle 6"/>
            <p:cNvSpPr>
              <a:spLocks noChangeArrowheads="1"/>
            </p:cNvSpPr>
            <p:nvPr/>
          </p:nvSpPr>
          <p:spPr bwMode="auto">
            <a:xfrm>
              <a:off x="1837" y="2205"/>
              <a:ext cx="181" cy="181"/>
            </a:xfrm>
            <a:prstGeom prst="rect">
              <a:avLst/>
            </a:prstGeom>
            <a:solidFill>
              <a:srgbClr val="000000"/>
            </a:solidFill>
            <a:ln w="9525">
              <a:solidFill>
                <a:schemeClr val="tx1"/>
              </a:solidFill>
              <a:miter lim="800000"/>
            </a:ln>
            <a:effectLst/>
          </p:spPr>
          <p:txBody>
            <a:bodyPr wrap="none" anchor="ctr"/>
            <a:lstStyle/>
            <a:p>
              <a:endParaRPr lang="zh-CN" altLang="en-US"/>
            </a:p>
          </p:txBody>
        </p:sp>
        <p:sp>
          <p:nvSpPr>
            <p:cNvPr id="324615" name="Rectangle 7"/>
            <p:cNvSpPr>
              <a:spLocks noChangeArrowheads="1"/>
            </p:cNvSpPr>
            <p:nvPr/>
          </p:nvSpPr>
          <p:spPr bwMode="auto">
            <a:xfrm>
              <a:off x="2199" y="2205"/>
              <a:ext cx="181" cy="181"/>
            </a:xfrm>
            <a:prstGeom prst="rect">
              <a:avLst/>
            </a:prstGeom>
            <a:solidFill>
              <a:srgbClr val="000000"/>
            </a:solidFill>
            <a:ln w="9525">
              <a:solidFill>
                <a:schemeClr val="tx1"/>
              </a:solidFill>
              <a:miter lim="800000"/>
            </a:ln>
            <a:effectLst/>
          </p:spPr>
          <p:txBody>
            <a:bodyPr wrap="none" anchor="ctr"/>
            <a:lstStyle/>
            <a:p>
              <a:endParaRPr lang="zh-CN" altLang="en-US"/>
            </a:p>
          </p:txBody>
        </p:sp>
        <p:sp>
          <p:nvSpPr>
            <p:cNvPr id="324616" name="Rectangle 8"/>
            <p:cNvSpPr>
              <a:spLocks noChangeArrowheads="1"/>
            </p:cNvSpPr>
            <p:nvPr/>
          </p:nvSpPr>
          <p:spPr bwMode="auto">
            <a:xfrm>
              <a:off x="2563" y="2205"/>
              <a:ext cx="181" cy="181"/>
            </a:xfrm>
            <a:prstGeom prst="rect">
              <a:avLst/>
            </a:prstGeom>
            <a:solidFill>
              <a:srgbClr val="000000"/>
            </a:solidFill>
            <a:ln w="9525">
              <a:solidFill>
                <a:schemeClr val="tx1"/>
              </a:solidFill>
              <a:miter lim="800000"/>
            </a:ln>
            <a:effectLst/>
          </p:spPr>
          <p:txBody>
            <a:bodyPr wrap="none" anchor="ctr"/>
            <a:lstStyle/>
            <a:p>
              <a:endParaRPr lang="zh-CN" altLang="en-US"/>
            </a:p>
          </p:txBody>
        </p:sp>
        <p:sp>
          <p:nvSpPr>
            <p:cNvPr id="324617" name="Rectangle 9"/>
            <p:cNvSpPr>
              <a:spLocks noChangeArrowheads="1"/>
            </p:cNvSpPr>
            <p:nvPr/>
          </p:nvSpPr>
          <p:spPr bwMode="auto">
            <a:xfrm>
              <a:off x="2926" y="2205"/>
              <a:ext cx="181" cy="181"/>
            </a:xfrm>
            <a:prstGeom prst="rect">
              <a:avLst/>
            </a:prstGeom>
            <a:solidFill>
              <a:srgbClr val="000000"/>
            </a:solidFill>
            <a:ln w="9525">
              <a:solidFill>
                <a:schemeClr val="tx1"/>
              </a:solidFill>
              <a:miter lim="800000"/>
            </a:ln>
            <a:effectLst/>
          </p:spPr>
          <p:txBody>
            <a:bodyPr wrap="none" anchor="ctr"/>
            <a:lstStyle/>
            <a:p>
              <a:endParaRPr lang="zh-CN" altLang="en-US"/>
            </a:p>
          </p:txBody>
        </p:sp>
        <p:sp>
          <p:nvSpPr>
            <p:cNvPr id="324618" name="Rectangle 10"/>
            <p:cNvSpPr>
              <a:spLocks noChangeArrowheads="1"/>
            </p:cNvSpPr>
            <p:nvPr/>
          </p:nvSpPr>
          <p:spPr bwMode="auto">
            <a:xfrm>
              <a:off x="3289" y="2205"/>
              <a:ext cx="181" cy="181"/>
            </a:xfrm>
            <a:prstGeom prst="rect">
              <a:avLst/>
            </a:prstGeom>
            <a:solidFill>
              <a:srgbClr val="000000"/>
            </a:solidFill>
            <a:ln w="9525">
              <a:solidFill>
                <a:schemeClr val="tx1"/>
              </a:solidFill>
              <a:miter lim="800000"/>
            </a:ln>
            <a:effectLst/>
          </p:spPr>
          <p:txBody>
            <a:bodyPr wrap="none" anchor="ctr"/>
            <a:lstStyle/>
            <a:p>
              <a:endParaRPr lang="zh-CN" altLang="en-US"/>
            </a:p>
          </p:txBody>
        </p:sp>
        <p:sp>
          <p:nvSpPr>
            <p:cNvPr id="324619" name="Text Box 11"/>
            <p:cNvSpPr txBox="1">
              <a:spLocks noChangeArrowheads="1"/>
            </p:cNvSpPr>
            <p:nvPr/>
          </p:nvSpPr>
          <p:spPr bwMode="auto">
            <a:xfrm>
              <a:off x="1459" y="1933"/>
              <a:ext cx="236" cy="231"/>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1</a:t>
              </a:r>
              <a:r>
                <a:rPr lang="en-US" altLang="zh-CN" b="1">
                  <a:solidFill>
                    <a:srgbClr val="000099"/>
                  </a:solidFill>
                  <a:ea typeface="宋体" panose="02010600030101010101" pitchFamily="2" charset="-122"/>
                </a:rPr>
                <a:t> </a:t>
              </a:r>
            </a:p>
          </p:txBody>
        </p:sp>
        <p:sp>
          <p:nvSpPr>
            <p:cNvPr id="324620" name="Text Box 12"/>
            <p:cNvSpPr txBox="1">
              <a:spLocks noChangeArrowheads="1"/>
            </p:cNvSpPr>
            <p:nvPr/>
          </p:nvSpPr>
          <p:spPr bwMode="auto">
            <a:xfrm>
              <a:off x="1828" y="1933"/>
              <a:ext cx="236" cy="231"/>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2</a:t>
              </a:r>
              <a:r>
                <a:rPr lang="en-US" altLang="zh-CN" b="1">
                  <a:solidFill>
                    <a:srgbClr val="000099"/>
                  </a:solidFill>
                  <a:ea typeface="宋体" panose="02010600030101010101" pitchFamily="2" charset="-122"/>
                </a:rPr>
                <a:t> </a:t>
              </a:r>
            </a:p>
          </p:txBody>
        </p:sp>
        <p:sp>
          <p:nvSpPr>
            <p:cNvPr id="324621" name="Text Box 13"/>
            <p:cNvSpPr txBox="1">
              <a:spLocks noChangeArrowheads="1"/>
            </p:cNvSpPr>
            <p:nvPr/>
          </p:nvSpPr>
          <p:spPr bwMode="auto">
            <a:xfrm>
              <a:off x="2174" y="1933"/>
              <a:ext cx="236" cy="231"/>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3</a:t>
              </a:r>
              <a:r>
                <a:rPr lang="en-US" altLang="zh-CN" b="1">
                  <a:solidFill>
                    <a:srgbClr val="000099"/>
                  </a:solidFill>
                  <a:ea typeface="宋体" panose="02010600030101010101" pitchFamily="2" charset="-122"/>
                </a:rPr>
                <a:t> </a:t>
              </a:r>
            </a:p>
          </p:txBody>
        </p:sp>
        <p:sp>
          <p:nvSpPr>
            <p:cNvPr id="324622" name="Text Box 14"/>
            <p:cNvSpPr txBox="1">
              <a:spLocks noChangeArrowheads="1"/>
            </p:cNvSpPr>
            <p:nvPr/>
          </p:nvSpPr>
          <p:spPr bwMode="auto">
            <a:xfrm>
              <a:off x="2533" y="1933"/>
              <a:ext cx="236" cy="231"/>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4</a:t>
              </a:r>
              <a:r>
                <a:rPr lang="en-US" altLang="zh-CN" b="1">
                  <a:solidFill>
                    <a:srgbClr val="000099"/>
                  </a:solidFill>
                  <a:ea typeface="宋体" panose="02010600030101010101" pitchFamily="2" charset="-122"/>
                </a:rPr>
                <a:t> </a:t>
              </a:r>
            </a:p>
          </p:txBody>
        </p:sp>
        <p:sp>
          <p:nvSpPr>
            <p:cNvPr id="324623" name="Text Box 15"/>
            <p:cNvSpPr txBox="1">
              <a:spLocks noChangeArrowheads="1"/>
            </p:cNvSpPr>
            <p:nvPr/>
          </p:nvSpPr>
          <p:spPr bwMode="auto">
            <a:xfrm>
              <a:off x="2916" y="1933"/>
              <a:ext cx="236" cy="231"/>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5</a:t>
              </a:r>
              <a:r>
                <a:rPr lang="en-US" altLang="zh-CN" b="1">
                  <a:solidFill>
                    <a:srgbClr val="000099"/>
                  </a:solidFill>
                  <a:ea typeface="宋体" panose="02010600030101010101" pitchFamily="2" charset="-122"/>
                </a:rPr>
                <a:t> </a:t>
              </a:r>
            </a:p>
          </p:txBody>
        </p:sp>
        <p:sp>
          <p:nvSpPr>
            <p:cNvPr id="324624" name="Text Box 16"/>
            <p:cNvSpPr txBox="1">
              <a:spLocks noChangeArrowheads="1"/>
            </p:cNvSpPr>
            <p:nvPr/>
          </p:nvSpPr>
          <p:spPr bwMode="auto">
            <a:xfrm>
              <a:off x="3279" y="1933"/>
              <a:ext cx="236" cy="231"/>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6</a:t>
              </a:r>
              <a:r>
                <a:rPr lang="en-US" altLang="zh-CN" b="1">
                  <a:solidFill>
                    <a:srgbClr val="000099"/>
                  </a:solidFill>
                  <a:ea typeface="宋体" panose="02010600030101010101" pitchFamily="2" charset="-122"/>
                </a:rPr>
                <a:t> </a:t>
              </a:r>
            </a:p>
          </p:txBody>
        </p:sp>
      </p:grpSp>
      <p:cxnSp>
        <p:nvCxnSpPr>
          <p:cNvPr id="324625" name="AutoShape 17"/>
          <p:cNvCxnSpPr>
            <a:cxnSpLocks noChangeShapeType="1"/>
          </p:cNvCxnSpPr>
          <p:nvPr/>
        </p:nvCxnSpPr>
        <p:spPr bwMode="auto">
          <a:xfrm rot="5400000">
            <a:off x="3132138" y="3213100"/>
            <a:ext cx="1588" cy="1150937"/>
          </a:xfrm>
          <a:prstGeom prst="curvedConnector3">
            <a:avLst>
              <a:gd name="adj1" fmla="val 26900000"/>
            </a:avLst>
          </a:prstGeom>
          <a:noFill/>
          <a:ln w="63500">
            <a:solidFill>
              <a:srgbClr val="333399"/>
            </a:solidFill>
            <a:round/>
            <a:tailEnd type="triangle" w="med" len="med"/>
          </a:ln>
          <a:effectLst/>
        </p:spPr>
      </p:cxnSp>
      <p:cxnSp>
        <p:nvCxnSpPr>
          <p:cNvPr id="324626" name="AutoShape 18"/>
          <p:cNvCxnSpPr>
            <a:cxnSpLocks noChangeShapeType="1"/>
          </p:cNvCxnSpPr>
          <p:nvPr/>
        </p:nvCxnSpPr>
        <p:spPr bwMode="auto">
          <a:xfrm rot="5400000">
            <a:off x="3346450" y="2924175"/>
            <a:ext cx="1588" cy="1728788"/>
          </a:xfrm>
          <a:prstGeom prst="curvedConnector3">
            <a:avLst>
              <a:gd name="adj1" fmla="val 44300000"/>
            </a:avLst>
          </a:prstGeom>
          <a:noFill/>
          <a:ln w="63500">
            <a:solidFill>
              <a:srgbClr val="333399"/>
            </a:solidFill>
            <a:round/>
            <a:tailEnd type="triangle" w="med" len="med"/>
          </a:ln>
          <a:effectLst/>
        </p:spPr>
      </p:cxnSp>
      <p:cxnSp>
        <p:nvCxnSpPr>
          <p:cNvPr id="324627" name="AutoShape 19"/>
          <p:cNvCxnSpPr>
            <a:cxnSpLocks noChangeShapeType="1"/>
          </p:cNvCxnSpPr>
          <p:nvPr/>
        </p:nvCxnSpPr>
        <p:spPr bwMode="auto">
          <a:xfrm rot="5400000">
            <a:off x="3563144" y="2636044"/>
            <a:ext cx="1588" cy="2305050"/>
          </a:xfrm>
          <a:prstGeom prst="curvedConnector3">
            <a:avLst>
              <a:gd name="adj1" fmla="val 62600000"/>
            </a:avLst>
          </a:prstGeom>
          <a:noFill/>
          <a:ln w="63500">
            <a:solidFill>
              <a:srgbClr val="333399"/>
            </a:solidFill>
            <a:round/>
            <a:tailEnd type="triangle" w="med" len="med"/>
          </a:ln>
          <a:effectLst/>
        </p:spPr>
      </p:cxnSp>
      <p:sp>
        <p:nvSpPr>
          <p:cNvPr id="324628" name="AutoShape 20"/>
          <p:cNvSpPr>
            <a:spLocks noChangeArrowheads="1"/>
          </p:cNvSpPr>
          <p:nvPr/>
        </p:nvSpPr>
        <p:spPr bwMode="gray">
          <a:xfrm>
            <a:off x="684213" y="1316038"/>
            <a:ext cx="7129462" cy="1152525"/>
          </a:xfrm>
          <a:prstGeom prst="roundRect">
            <a:avLst>
              <a:gd name="adj" fmla="val 11505"/>
            </a:avLst>
          </a:prstGeom>
          <a:solidFill>
            <a:srgbClr val="4D4D4D">
              <a:alpha val="5000"/>
            </a:srgbClr>
          </a:solidFill>
          <a:ln w="6350" algn="ctr">
            <a:solidFill>
              <a:schemeClr val="tx1"/>
            </a:solidFill>
            <a:prstDash val="sysDot"/>
            <a:round/>
          </a:ln>
          <a:effectLst/>
        </p:spPr>
        <p:txBody>
          <a:bodyPr anchor="ctr"/>
          <a:lstStyle/>
          <a:p>
            <a:r>
              <a:rPr lang="zh-CN" altLang="en-US" sz="2400" b="1">
                <a:solidFill>
                  <a:srgbClr val="000099"/>
                </a:solidFill>
                <a:latin typeface="黑体" panose="02010609060101010101" pitchFamily="49" charset="-122"/>
                <a:ea typeface="黑体" panose="02010609060101010101" pitchFamily="49" charset="-122"/>
              </a:rPr>
              <a:t>端口镜像</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Times New Roman" panose="02020603050405020304" pitchFamily="18" charset="0"/>
                <a:ea typeface="黑体" panose="02010609060101010101" pitchFamily="49" charset="-122"/>
              </a:rPr>
              <a:t>Port Mirroring</a:t>
            </a:r>
            <a:r>
              <a:rPr lang="zh-CN" altLang="en-US" sz="2400" b="1">
                <a:solidFill>
                  <a:srgbClr val="000000"/>
                </a:solidFill>
                <a:latin typeface="黑体" panose="02010609060101010101" pitchFamily="49" charset="-122"/>
                <a:ea typeface="黑体" panose="02010609060101010101" pitchFamily="49" charset="-122"/>
              </a:rPr>
              <a:t>）：是把交换机一个或多个端口的数据镜像到某个端口的方法。</a:t>
            </a:r>
          </a:p>
        </p:txBody>
      </p:sp>
      <p:sp>
        <p:nvSpPr>
          <p:cNvPr id="324629" name="Rectangle 21"/>
          <p:cNvSpPr>
            <a:spLocks noChangeArrowheads="1"/>
          </p:cNvSpPr>
          <p:nvPr/>
        </p:nvSpPr>
        <p:spPr bwMode="auto">
          <a:xfrm>
            <a:off x="2339975" y="3502025"/>
            <a:ext cx="287338" cy="287338"/>
          </a:xfrm>
          <a:prstGeom prst="rect">
            <a:avLst/>
          </a:prstGeom>
          <a:solidFill>
            <a:srgbClr val="990000"/>
          </a:solidFill>
          <a:ln w="9525">
            <a:solidFill>
              <a:schemeClr val="tx1"/>
            </a:solidFill>
            <a:miter lim="800000"/>
          </a:ln>
          <a:effectLst/>
        </p:spPr>
        <p:txBody>
          <a:bodyPr wrap="none" anchor="ctr"/>
          <a:lstStyle/>
          <a:p>
            <a:endParaRPr lang="zh-CN" altLang="en-US"/>
          </a:p>
        </p:txBody>
      </p:sp>
      <p:sp>
        <p:nvSpPr>
          <p:cNvPr id="324630" name="Rectangle 22"/>
          <p:cNvSpPr>
            <a:spLocks noChangeArrowheads="1"/>
          </p:cNvSpPr>
          <p:nvPr/>
        </p:nvSpPr>
        <p:spPr bwMode="auto">
          <a:xfrm>
            <a:off x="3492500" y="3502025"/>
            <a:ext cx="287338" cy="287338"/>
          </a:xfrm>
          <a:prstGeom prst="rect">
            <a:avLst/>
          </a:prstGeom>
          <a:solidFill>
            <a:srgbClr val="0000FF"/>
          </a:solidFill>
          <a:ln w="9525">
            <a:solidFill>
              <a:schemeClr val="tx1"/>
            </a:solidFill>
            <a:miter lim="800000"/>
          </a:ln>
          <a:effectLst/>
        </p:spPr>
        <p:txBody>
          <a:bodyPr wrap="none" anchor="ctr"/>
          <a:lstStyle/>
          <a:p>
            <a:endParaRPr lang="zh-CN" altLang="en-US"/>
          </a:p>
        </p:txBody>
      </p:sp>
      <p:sp>
        <p:nvSpPr>
          <p:cNvPr id="324631" name="Rectangle 23"/>
          <p:cNvSpPr>
            <a:spLocks noChangeArrowheads="1"/>
          </p:cNvSpPr>
          <p:nvPr/>
        </p:nvSpPr>
        <p:spPr bwMode="auto">
          <a:xfrm>
            <a:off x="4067175" y="3502025"/>
            <a:ext cx="287338" cy="287338"/>
          </a:xfrm>
          <a:prstGeom prst="rect">
            <a:avLst/>
          </a:prstGeom>
          <a:solidFill>
            <a:srgbClr val="0000FF"/>
          </a:solidFill>
          <a:ln w="9525">
            <a:solidFill>
              <a:schemeClr val="tx1"/>
            </a:solidFill>
            <a:miter lim="800000"/>
          </a:ln>
          <a:effectLst/>
        </p:spPr>
        <p:txBody>
          <a:bodyPr wrap="none" anchor="ctr"/>
          <a:lstStyle/>
          <a:p>
            <a:endParaRPr lang="zh-CN" altLang="en-US"/>
          </a:p>
        </p:txBody>
      </p:sp>
      <p:sp>
        <p:nvSpPr>
          <p:cNvPr id="324632" name="Rectangle 24"/>
          <p:cNvSpPr>
            <a:spLocks noChangeArrowheads="1"/>
          </p:cNvSpPr>
          <p:nvPr/>
        </p:nvSpPr>
        <p:spPr bwMode="auto">
          <a:xfrm>
            <a:off x="4643438" y="3500438"/>
            <a:ext cx="287337" cy="287337"/>
          </a:xfrm>
          <a:prstGeom prst="rect">
            <a:avLst/>
          </a:prstGeom>
          <a:solidFill>
            <a:srgbClr val="0000FF"/>
          </a:solidFill>
          <a:ln w="9525">
            <a:solidFill>
              <a:schemeClr val="tx1"/>
            </a:solidFill>
            <a:miter lim="800000"/>
          </a:ln>
          <a:effectLst/>
        </p:spPr>
        <p:txBody>
          <a:bodyPr wrap="none" anchor="ctr"/>
          <a:lstStyle/>
          <a:p>
            <a:endParaRPr lang="zh-CN" altLang="en-US"/>
          </a:p>
        </p:txBody>
      </p:sp>
      <p:sp>
        <p:nvSpPr>
          <p:cNvPr id="324633" name="AutoShape 25"/>
          <p:cNvSpPr>
            <a:spLocks noChangeArrowheads="1"/>
          </p:cNvSpPr>
          <p:nvPr/>
        </p:nvSpPr>
        <p:spPr bwMode="auto">
          <a:xfrm>
            <a:off x="4500563" y="4673600"/>
            <a:ext cx="4249737" cy="1584325"/>
          </a:xfrm>
          <a:prstGeom prst="wedgeRectCallout">
            <a:avLst>
              <a:gd name="adj1" fmla="val -38944"/>
              <a:gd name="adj2" fmla="val -76051"/>
            </a:avLst>
          </a:prstGeom>
          <a:solidFill>
            <a:srgbClr val="CCECFF"/>
          </a:solidFill>
          <a:ln w="38100">
            <a:solidFill>
              <a:schemeClr val="tx1"/>
            </a:solidFill>
            <a:miter lim="800000"/>
          </a:ln>
          <a:effectLst/>
        </p:spPr>
        <p:txBody>
          <a:bodyPr anchor="ctr" anchorCtr="1"/>
          <a:lstStyle/>
          <a:p>
            <a:pPr algn="ctr"/>
            <a:r>
              <a:rPr lang="zh-CN" altLang="en-US" sz="2400" b="1" dirty="0">
                <a:solidFill>
                  <a:srgbClr val="000000"/>
                </a:solidFill>
                <a:ea typeface="黑体" panose="02010609060101010101" pitchFamily="49" charset="-122"/>
              </a:rPr>
              <a:t>管理员为了部署网络分析仪等设备，通过配置交换机端口镜像功能来实现对网络的监听。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24628"/>
                                        </p:tgtEl>
                                        <p:attrNameLst>
                                          <p:attrName>style.visibility</p:attrName>
                                        </p:attrNameLst>
                                      </p:cBhvr>
                                      <p:to>
                                        <p:strVal val="visible"/>
                                      </p:to>
                                    </p:set>
                                    <p:animEffect transition="in" filter="slide(fromLeft)">
                                      <p:cBhvr>
                                        <p:cTn id="7" dur="1000"/>
                                        <p:tgtEl>
                                          <p:spTgt spid="3246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24629"/>
                                        </p:tgtEl>
                                        <p:attrNameLst>
                                          <p:attrName>style.visibility</p:attrName>
                                        </p:attrNameLst>
                                      </p:cBhvr>
                                      <p:to>
                                        <p:strVal val="visible"/>
                                      </p:to>
                                    </p:set>
                                    <p:animEffect transition="in" filter="blinds(horizontal)">
                                      <p:cBhvr>
                                        <p:cTn id="18" dur="500"/>
                                        <p:tgtEl>
                                          <p:spTgt spid="32462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24630"/>
                                        </p:tgtEl>
                                        <p:attrNameLst>
                                          <p:attrName>style.visibility</p:attrName>
                                        </p:attrNameLst>
                                      </p:cBhvr>
                                      <p:to>
                                        <p:strVal val="visible"/>
                                      </p:to>
                                    </p:set>
                                    <p:animEffect transition="in" filter="blinds(horizontal)">
                                      <p:cBhvr>
                                        <p:cTn id="23" dur="500"/>
                                        <p:tgtEl>
                                          <p:spTgt spid="32463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4631"/>
                                        </p:tgtEl>
                                        <p:attrNameLst>
                                          <p:attrName>style.visibility</p:attrName>
                                        </p:attrNameLst>
                                      </p:cBhvr>
                                      <p:to>
                                        <p:strVal val="visible"/>
                                      </p:to>
                                    </p:set>
                                    <p:animEffect transition="in" filter="blinds(horizontal)">
                                      <p:cBhvr>
                                        <p:cTn id="26" dur="500"/>
                                        <p:tgtEl>
                                          <p:spTgt spid="32463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24632"/>
                                        </p:tgtEl>
                                        <p:attrNameLst>
                                          <p:attrName>style.visibility</p:attrName>
                                        </p:attrNameLst>
                                      </p:cBhvr>
                                      <p:to>
                                        <p:strVal val="visible"/>
                                      </p:to>
                                    </p:set>
                                    <p:animEffect transition="in" filter="blinds(horizontal)">
                                      <p:cBhvr>
                                        <p:cTn id="29" dur="500"/>
                                        <p:tgtEl>
                                          <p:spTgt spid="32463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24625"/>
                                        </p:tgtEl>
                                        <p:attrNameLst>
                                          <p:attrName>style.visibility</p:attrName>
                                        </p:attrNameLst>
                                      </p:cBhvr>
                                      <p:to>
                                        <p:strVal val="visible"/>
                                      </p:to>
                                    </p:set>
                                    <p:animEffect transition="in" filter="wipe(right)">
                                      <p:cBhvr>
                                        <p:cTn id="34" dur="500"/>
                                        <p:tgtEl>
                                          <p:spTgt spid="324625"/>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324626"/>
                                        </p:tgtEl>
                                        <p:attrNameLst>
                                          <p:attrName>style.visibility</p:attrName>
                                        </p:attrNameLst>
                                      </p:cBhvr>
                                      <p:to>
                                        <p:strVal val="visible"/>
                                      </p:to>
                                    </p:set>
                                    <p:animEffect transition="in" filter="wipe(right)">
                                      <p:cBhvr>
                                        <p:cTn id="38" dur="500"/>
                                        <p:tgtEl>
                                          <p:spTgt spid="324626"/>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324627"/>
                                        </p:tgtEl>
                                        <p:attrNameLst>
                                          <p:attrName>style.visibility</p:attrName>
                                        </p:attrNameLst>
                                      </p:cBhvr>
                                      <p:to>
                                        <p:strVal val="visible"/>
                                      </p:to>
                                    </p:set>
                                    <p:animEffect transition="in" filter="wipe(right)">
                                      <p:cBhvr>
                                        <p:cTn id="42" dur="500"/>
                                        <p:tgtEl>
                                          <p:spTgt spid="32462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24633"/>
                                        </p:tgtEl>
                                        <p:attrNameLst>
                                          <p:attrName>style.visibility</p:attrName>
                                        </p:attrNameLst>
                                      </p:cBhvr>
                                      <p:to>
                                        <p:strVal val="visible"/>
                                      </p:to>
                                    </p:set>
                                    <p:anim calcmode="lin" valueType="num">
                                      <p:cBhvr additive="base">
                                        <p:cTn id="47" dur="500" fill="hold"/>
                                        <p:tgtEl>
                                          <p:spTgt spid="324633"/>
                                        </p:tgtEl>
                                        <p:attrNameLst>
                                          <p:attrName>ppt_x</p:attrName>
                                        </p:attrNameLst>
                                      </p:cBhvr>
                                      <p:tavLst>
                                        <p:tav tm="0">
                                          <p:val>
                                            <p:strVal val="#ppt_x"/>
                                          </p:val>
                                        </p:tav>
                                        <p:tav tm="100000">
                                          <p:val>
                                            <p:strVal val="#ppt_x"/>
                                          </p:val>
                                        </p:tav>
                                      </p:tavLst>
                                    </p:anim>
                                    <p:anim calcmode="lin" valueType="num">
                                      <p:cBhvr additive="base">
                                        <p:cTn id="48" dur="500" fill="hold"/>
                                        <p:tgtEl>
                                          <p:spTgt spid="3246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28" grpId="0" animBg="1"/>
      <p:bldP spid="324629" grpId="0" animBg="1"/>
      <p:bldP spid="324630" grpId="0" animBg="1"/>
      <p:bldP spid="324631" grpId="0" animBg="1"/>
      <p:bldP spid="324632" grpId="0" animBg="1"/>
      <p:bldP spid="3246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1146175" y="292100"/>
            <a:ext cx="6983413" cy="792163"/>
          </a:xfrm>
        </p:spPr>
        <p:txBody>
          <a:bodyPr/>
          <a:lstStyle/>
          <a:p>
            <a:r>
              <a:rPr lang="en-US" altLang="zh-CN" sz="3600" dirty="0"/>
              <a:t>(</a:t>
            </a:r>
            <a:r>
              <a:rPr lang="zh-CN" altLang="en-US" sz="3600" dirty="0"/>
              <a:t>三</a:t>
            </a:r>
            <a:r>
              <a:rPr lang="en-US" altLang="zh-CN" sz="3600" dirty="0"/>
              <a:t>)</a:t>
            </a:r>
            <a:r>
              <a:rPr lang="zh-CN" altLang="en-US" sz="3600" dirty="0">
                <a:latin typeface="Times New Roman" panose="02020603050405020304" pitchFamily="18" charset="0"/>
              </a:rPr>
              <a:t>交换网络监听：</a:t>
            </a:r>
            <a:r>
              <a:rPr lang="en-US" altLang="zh-CN" sz="3600" dirty="0">
                <a:latin typeface="Times New Roman" panose="02020603050405020304" pitchFamily="18" charset="0"/>
              </a:rPr>
              <a:t>MAC</a:t>
            </a:r>
            <a:r>
              <a:rPr lang="zh-CN" altLang="en-US" sz="3600" dirty="0">
                <a:latin typeface="Times New Roman" panose="02020603050405020304" pitchFamily="18" charset="0"/>
              </a:rPr>
              <a:t>洪泛</a:t>
            </a:r>
            <a:endParaRPr lang="en-US" altLang="zh-CN" sz="3600" dirty="0">
              <a:latin typeface="Times New Roman" panose="02020603050405020304" pitchFamily="18" charset="0"/>
            </a:endParaRPr>
          </a:p>
        </p:txBody>
      </p:sp>
      <p:sp>
        <p:nvSpPr>
          <p:cNvPr id="325635" name="Rectangle 3"/>
          <p:cNvSpPr>
            <a:spLocks noGrp="1" noChangeArrowheads="1"/>
          </p:cNvSpPr>
          <p:nvPr>
            <p:ph type="body" idx="1"/>
          </p:nvPr>
        </p:nvSpPr>
        <p:spPr>
          <a:xfrm>
            <a:off x="3708400" y="1300163"/>
            <a:ext cx="5435600" cy="4833937"/>
          </a:xfrm>
          <a:noFill/>
        </p:spPr>
        <p:txBody>
          <a:bodyPr/>
          <a:lstStyle/>
          <a:p>
            <a:r>
              <a:rPr lang="zh-CN" altLang="en-US" sz="3100" dirty="0"/>
              <a:t>攻击思路：</a:t>
            </a:r>
          </a:p>
          <a:p>
            <a:pPr lvl="1"/>
            <a:r>
              <a:rPr lang="zh-CN" altLang="en-US" sz="2700" dirty="0"/>
              <a:t>在局域网中发送带有</a:t>
            </a:r>
            <a:r>
              <a:rPr lang="zh-CN" altLang="en-US" sz="2700" dirty="0">
                <a:solidFill>
                  <a:srgbClr val="CC0000"/>
                </a:solidFill>
              </a:rPr>
              <a:t>欺骗性</a:t>
            </a:r>
            <a:r>
              <a:rPr lang="en-US" altLang="zh-CN" sz="2700" dirty="0">
                <a:solidFill>
                  <a:srgbClr val="CC0000"/>
                </a:solidFill>
              </a:rPr>
              <a:t>MAC</a:t>
            </a:r>
            <a:r>
              <a:rPr lang="zh-CN" altLang="en-US" sz="2700" dirty="0">
                <a:solidFill>
                  <a:srgbClr val="CC0000"/>
                </a:solidFill>
              </a:rPr>
              <a:t>地址源</a:t>
            </a:r>
            <a:r>
              <a:rPr lang="zh-CN" altLang="en-US" sz="2700" dirty="0"/>
              <a:t>的数据；</a:t>
            </a:r>
          </a:p>
          <a:p>
            <a:pPr lvl="1"/>
            <a:r>
              <a:rPr lang="en-US" altLang="zh-CN" sz="2700" dirty="0"/>
              <a:t>CAM</a:t>
            </a:r>
            <a:r>
              <a:rPr lang="zh-CN" altLang="en-US" sz="2700" dirty="0"/>
              <a:t>表中将会填充伪造的</a:t>
            </a:r>
            <a:r>
              <a:rPr lang="en-US" altLang="zh-CN" sz="2700" dirty="0"/>
              <a:t>MAC</a:t>
            </a:r>
            <a:r>
              <a:rPr lang="zh-CN" altLang="en-US" sz="2700" dirty="0"/>
              <a:t>地址记录，随着记录增多，与</a:t>
            </a:r>
            <a:r>
              <a:rPr lang="en-US" altLang="zh-CN" sz="2700" dirty="0"/>
              <a:t>CAM</a:t>
            </a:r>
            <a:r>
              <a:rPr lang="zh-CN" altLang="en-US" sz="2700" dirty="0"/>
              <a:t>表相关的交换机内存将被耗尽，这时交换机以类似于</a:t>
            </a:r>
            <a:r>
              <a:rPr lang="zh-CN" altLang="en-US" sz="2700" dirty="0">
                <a:solidFill>
                  <a:srgbClr val="CC0000"/>
                </a:solidFill>
              </a:rPr>
              <a:t>集线器的模式</a:t>
            </a:r>
            <a:r>
              <a:rPr lang="zh-CN" altLang="en-US" sz="2700" dirty="0"/>
              <a:t>工作，向其它所有的物理端口转发数据。</a:t>
            </a:r>
          </a:p>
        </p:txBody>
      </p:sp>
      <p:grpSp>
        <p:nvGrpSpPr>
          <p:cNvPr id="2" name="Group 4"/>
          <p:cNvGrpSpPr/>
          <p:nvPr/>
        </p:nvGrpSpPr>
        <p:grpSpPr bwMode="auto">
          <a:xfrm>
            <a:off x="0" y="1568450"/>
            <a:ext cx="3602038" cy="4392613"/>
            <a:chOff x="22" y="754"/>
            <a:chExt cx="2269" cy="2767"/>
          </a:xfrm>
        </p:grpSpPr>
        <p:sp>
          <p:nvSpPr>
            <p:cNvPr id="325637" name="Line 5"/>
            <p:cNvSpPr>
              <a:spLocks noChangeShapeType="1"/>
            </p:cNvSpPr>
            <p:nvPr/>
          </p:nvSpPr>
          <p:spPr bwMode="auto">
            <a:xfrm flipV="1">
              <a:off x="476" y="754"/>
              <a:ext cx="363" cy="408"/>
            </a:xfrm>
            <a:prstGeom prst="line">
              <a:avLst/>
            </a:prstGeom>
            <a:noFill/>
            <a:ln w="12700">
              <a:solidFill>
                <a:schemeClr val="tx1"/>
              </a:solidFill>
              <a:prstDash val="dash"/>
              <a:round/>
            </a:ln>
            <a:effectLst/>
          </p:spPr>
          <p:txBody>
            <a:bodyPr wrap="none" anchor="ctr"/>
            <a:lstStyle/>
            <a:p>
              <a:endParaRPr lang="zh-CN" altLang="en-US"/>
            </a:p>
          </p:txBody>
        </p:sp>
        <p:sp>
          <p:nvSpPr>
            <p:cNvPr id="325638" name="Line 6"/>
            <p:cNvSpPr>
              <a:spLocks noChangeShapeType="1"/>
            </p:cNvSpPr>
            <p:nvPr/>
          </p:nvSpPr>
          <p:spPr bwMode="auto">
            <a:xfrm>
              <a:off x="476" y="1480"/>
              <a:ext cx="363" cy="2041"/>
            </a:xfrm>
            <a:prstGeom prst="line">
              <a:avLst/>
            </a:prstGeom>
            <a:noFill/>
            <a:ln w="12700">
              <a:solidFill>
                <a:schemeClr val="tx1"/>
              </a:solidFill>
              <a:prstDash val="dash"/>
              <a:round/>
            </a:ln>
            <a:effectLst/>
          </p:spPr>
          <p:txBody>
            <a:bodyPr wrap="none" anchor="ctr"/>
            <a:lstStyle/>
            <a:p>
              <a:endParaRPr lang="zh-CN" altLang="en-US"/>
            </a:p>
          </p:txBody>
        </p:sp>
        <p:sp>
          <p:nvSpPr>
            <p:cNvPr id="325639" name="Rectangle 7"/>
            <p:cNvSpPr>
              <a:spLocks noChangeArrowheads="1"/>
            </p:cNvSpPr>
            <p:nvPr/>
          </p:nvSpPr>
          <p:spPr bwMode="auto">
            <a:xfrm>
              <a:off x="22" y="1162"/>
              <a:ext cx="454" cy="318"/>
            </a:xfrm>
            <a:prstGeom prst="rect">
              <a:avLst/>
            </a:prstGeom>
            <a:solidFill>
              <a:srgbClr val="FFCC99">
                <a:alpha val="97000"/>
              </a:srgbClr>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333399"/>
                  </a:solidFill>
                  <a:ea typeface="黑体" panose="02010609060101010101" pitchFamily="49" charset="-122"/>
                </a:rPr>
                <a:t>CAM </a:t>
              </a:r>
            </a:p>
          </p:txBody>
        </p:sp>
        <p:sp>
          <p:nvSpPr>
            <p:cNvPr id="325640" name="Rectangle 8"/>
            <p:cNvSpPr>
              <a:spLocks noChangeArrowheads="1"/>
            </p:cNvSpPr>
            <p:nvPr/>
          </p:nvSpPr>
          <p:spPr bwMode="auto">
            <a:xfrm>
              <a:off x="840" y="754"/>
              <a:ext cx="1451" cy="2722"/>
            </a:xfrm>
            <a:prstGeom prst="rect">
              <a:avLst/>
            </a:prstGeom>
            <a:noFill/>
            <a:ln w="25400">
              <a:solidFill>
                <a:srgbClr val="000000"/>
              </a:solidFill>
              <a:miter lim="800000"/>
            </a:ln>
            <a:effectLst/>
          </p:spPr>
          <p:txBody>
            <a:bodyPr wrap="none" anchor="ctr"/>
            <a:lstStyle/>
            <a:p>
              <a:pPr algn="ctr"/>
              <a:endParaRPr kumimoji="1" lang="en-US" altLang="zh-CN" b="1">
                <a:solidFill>
                  <a:srgbClr val="333399"/>
                </a:solidFill>
                <a:ea typeface="黑体" panose="02010609060101010101" pitchFamily="49" charset="-122"/>
              </a:endParaRPr>
            </a:p>
          </p:txBody>
        </p:sp>
        <p:grpSp>
          <p:nvGrpSpPr>
            <p:cNvPr id="3" name="Group 9"/>
            <p:cNvGrpSpPr/>
            <p:nvPr/>
          </p:nvGrpSpPr>
          <p:grpSpPr bwMode="auto">
            <a:xfrm>
              <a:off x="840" y="754"/>
              <a:ext cx="1451" cy="273"/>
              <a:chOff x="1066" y="3793"/>
              <a:chExt cx="998" cy="273"/>
            </a:xfrm>
          </p:grpSpPr>
          <p:sp>
            <p:nvSpPr>
              <p:cNvPr id="325642" name="Rectangle 10"/>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en-US" altLang="zh-CN" sz="2000" b="1">
                    <a:solidFill>
                      <a:srgbClr val="000099"/>
                    </a:solidFill>
                    <a:ea typeface="宋体" panose="02010600030101010101" pitchFamily="2" charset="-122"/>
                  </a:rPr>
                  <a:t> </a:t>
                </a:r>
                <a:r>
                  <a:rPr lang="en-US" altLang="zh-CN" sz="2000" b="1">
                    <a:solidFill>
                      <a:srgbClr val="000000"/>
                    </a:solidFill>
                    <a:ea typeface="宋体" panose="02010600030101010101" pitchFamily="2" charset="-122"/>
                  </a:rPr>
                  <a:t>MAC</a:t>
                </a:r>
                <a:r>
                  <a:rPr lang="zh-CN" altLang="en-US" sz="2000" b="1">
                    <a:solidFill>
                      <a:srgbClr val="000000"/>
                    </a:solidFill>
                    <a:latin typeface="黑体" panose="02010609060101010101" pitchFamily="49" charset="-122"/>
                    <a:ea typeface="黑体" panose="02010609060101010101" pitchFamily="49" charset="-122"/>
                  </a:rPr>
                  <a:t>地址</a:t>
                </a:r>
                <a:r>
                  <a:rPr lang="zh-CN" altLang="en-US" sz="2000" b="1" baseline="-25000">
                    <a:solidFill>
                      <a:srgbClr val="000000"/>
                    </a:solidFill>
                    <a:ea typeface="宋体" panose="02010600030101010101" pitchFamily="2" charset="-122"/>
                  </a:rPr>
                  <a:t>  </a:t>
                </a:r>
                <a:r>
                  <a:rPr lang="zh-CN" altLang="en-US" sz="2000" b="1">
                    <a:solidFill>
                      <a:srgbClr val="000000"/>
                    </a:solidFill>
                    <a:ea typeface="宋体" panose="02010600030101010101" pitchFamily="2" charset="-122"/>
                  </a:rPr>
                  <a:t>    </a:t>
                </a:r>
                <a:r>
                  <a:rPr lang="zh-CN" altLang="en-US" sz="2000" b="1">
                    <a:solidFill>
                      <a:srgbClr val="000000"/>
                    </a:solidFill>
                    <a:latin typeface="黑体" panose="02010609060101010101" pitchFamily="49" charset="-122"/>
                    <a:ea typeface="黑体" panose="02010609060101010101" pitchFamily="49" charset="-122"/>
                  </a:rPr>
                  <a:t>端口 </a:t>
                </a:r>
                <a:endParaRPr lang="en-US" altLang="zh-CN" sz="2000" b="1">
                  <a:solidFill>
                    <a:srgbClr val="000000"/>
                  </a:solidFill>
                  <a:latin typeface="黑体" panose="02010609060101010101" pitchFamily="49" charset="-122"/>
                  <a:ea typeface="黑体" panose="02010609060101010101" pitchFamily="49" charset="-122"/>
                </a:endParaRPr>
              </a:p>
            </p:txBody>
          </p:sp>
          <p:sp>
            <p:nvSpPr>
              <p:cNvPr id="325643" name="Line 11"/>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4" name="Group 12"/>
            <p:cNvGrpSpPr/>
            <p:nvPr/>
          </p:nvGrpSpPr>
          <p:grpSpPr bwMode="auto">
            <a:xfrm>
              <a:off x="840" y="1026"/>
              <a:ext cx="1451" cy="273"/>
              <a:chOff x="1066" y="3793"/>
              <a:chExt cx="998" cy="273"/>
            </a:xfrm>
          </p:grpSpPr>
          <p:sp>
            <p:nvSpPr>
              <p:cNvPr id="325645" name="Rectangle 13"/>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en-US" altLang="zh-CN" sz="2000" b="1">
                    <a:solidFill>
                      <a:srgbClr val="000000"/>
                    </a:solidFill>
                    <a:ea typeface="宋体" panose="02010600030101010101" pitchFamily="2" charset="-122"/>
                  </a:rPr>
                  <a:t>    </a:t>
                </a:r>
                <a:r>
                  <a:rPr lang="en-US" altLang="zh-CN" sz="2000" b="1">
                    <a:solidFill>
                      <a:srgbClr val="000099"/>
                    </a:solidFill>
                    <a:ea typeface="宋体" panose="02010600030101010101" pitchFamily="2" charset="-122"/>
                  </a:rPr>
                  <a:t>MAC</a:t>
                </a:r>
                <a:r>
                  <a:rPr lang="en-US" altLang="zh-CN" sz="2000" b="1" baseline="-25000">
                    <a:solidFill>
                      <a:srgbClr val="000099"/>
                    </a:solidFill>
                    <a:ea typeface="宋体" panose="02010600030101010101" pitchFamily="2" charset="-122"/>
                  </a:rPr>
                  <a:t>1  </a:t>
                </a:r>
                <a:r>
                  <a:rPr lang="en-US" altLang="zh-CN" sz="2000" b="1">
                    <a:solidFill>
                      <a:srgbClr val="000099"/>
                    </a:solidFill>
                    <a:ea typeface="宋体" panose="02010600030101010101" pitchFamily="2" charset="-122"/>
                  </a:rPr>
                  <a:t>         1 </a:t>
                </a:r>
              </a:p>
            </p:txBody>
          </p:sp>
          <p:sp>
            <p:nvSpPr>
              <p:cNvPr id="325646" name="Line 14"/>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5" name="Group 15"/>
            <p:cNvGrpSpPr/>
            <p:nvPr/>
          </p:nvGrpSpPr>
          <p:grpSpPr bwMode="auto">
            <a:xfrm>
              <a:off x="840" y="1298"/>
              <a:ext cx="1451" cy="273"/>
              <a:chOff x="1066" y="3793"/>
              <a:chExt cx="998" cy="273"/>
            </a:xfrm>
          </p:grpSpPr>
          <p:sp>
            <p:nvSpPr>
              <p:cNvPr id="325648" name="Rectangle 16"/>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en-US" altLang="zh-CN" sz="2000" b="1">
                    <a:solidFill>
                      <a:srgbClr val="000000"/>
                    </a:solidFill>
                    <a:ea typeface="宋体" panose="02010600030101010101" pitchFamily="2" charset="-122"/>
                  </a:rPr>
                  <a:t>    </a:t>
                </a:r>
                <a:r>
                  <a:rPr lang="en-US" altLang="zh-CN" sz="2000" b="1">
                    <a:solidFill>
                      <a:srgbClr val="000099"/>
                    </a:solidFill>
                    <a:ea typeface="宋体" panose="02010600030101010101" pitchFamily="2" charset="-122"/>
                  </a:rPr>
                  <a:t>MAC</a:t>
                </a:r>
                <a:r>
                  <a:rPr lang="en-US" altLang="zh-CN" sz="2000" b="1" baseline="-25000">
                    <a:solidFill>
                      <a:srgbClr val="000099"/>
                    </a:solidFill>
                    <a:ea typeface="宋体" panose="02010600030101010101" pitchFamily="2" charset="-122"/>
                  </a:rPr>
                  <a:t>2  </a:t>
                </a:r>
                <a:r>
                  <a:rPr lang="en-US" altLang="zh-CN" sz="2000" b="1">
                    <a:solidFill>
                      <a:srgbClr val="000099"/>
                    </a:solidFill>
                    <a:ea typeface="宋体" panose="02010600030101010101" pitchFamily="2" charset="-122"/>
                  </a:rPr>
                  <a:t>         2 </a:t>
                </a:r>
              </a:p>
            </p:txBody>
          </p:sp>
          <p:sp>
            <p:nvSpPr>
              <p:cNvPr id="325649" name="Line 17"/>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6" name="Group 18"/>
            <p:cNvGrpSpPr/>
            <p:nvPr/>
          </p:nvGrpSpPr>
          <p:grpSpPr bwMode="auto">
            <a:xfrm>
              <a:off x="840" y="1570"/>
              <a:ext cx="1451" cy="273"/>
              <a:chOff x="1066" y="3793"/>
              <a:chExt cx="998" cy="273"/>
            </a:xfrm>
          </p:grpSpPr>
          <p:sp>
            <p:nvSpPr>
              <p:cNvPr id="325651" name="Rectangle 19"/>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en-US" altLang="zh-CN" sz="2000" b="1">
                    <a:solidFill>
                      <a:srgbClr val="000000"/>
                    </a:solidFill>
                    <a:ea typeface="宋体" panose="02010600030101010101" pitchFamily="2" charset="-122"/>
                  </a:rPr>
                  <a:t>    </a:t>
                </a:r>
                <a:r>
                  <a:rPr lang="en-US" altLang="zh-CN" sz="2000" b="1">
                    <a:solidFill>
                      <a:srgbClr val="000099"/>
                    </a:solidFill>
                    <a:ea typeface="宋体" panose="02010600030101010101" pitchFamily="2" charset="-122"/>
                  </a:rPr>
                  <a:t>MAC</a:t>
                </a:r>
                <a:r>
                  <a:rPr lang="en-US" altLang="zh-CN" sz="2000" b="1" baseline="-25000">
                    <a:solidFill>
                      <a:srgbClr val="000099"/>
                    </a:solidFill>
                    <a:ea typeface="宋体" panose="02010600030101010101" pitchFamily="2" charset="-122"/>
                  </a:rPr>
                  <a:t>3  </a:t>
                </a:r>
                <a:r>
                  <a:rPr lang="en-US" altLang="zh-CN" sz="2000" b="1">
                    <a:solidFill>
                      <a:srgbClr val="000099"/>
                    </a:solidFill>
                    <a:ea typeface="宋体" panose="02010600030101010101" pitchFamily="2" charset="-122"/>
                  </a:rPr>
                  <a:t>         3 </a:t>
                </a:r>
              </a:p>
            </p:txBody>
          </p:sp>
          <p:sp>
            <p:nvSpPr>
              <p:cNvPr id="325652" name="Line 20"/>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grpSp>
        <p:nvGrpSpPr>
          <p:cNvPr id="7" name="Group 21"/>
          <p:cNvGrpSpPr/>
          <p:nvPr/>
        </p:nvGrpSpPr>
        <p:grpSpPr bwMode="auto">
          <a:xfrm>
            <a:off x="1296988" y="3297238"/>
            <a:ext cx="2303462" cy="433387"/>
            <a:chOff x="1066" y="3793"/>
            <a:chExt cx="998" cy="273"/>
          </a:xfrm>
        </p:grpSpPr>
        <p:sp>
          <p:nvSpPr>
            <p:cNvPr id="325654" name="Rectangle 22"/>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5655" name="Line 23"/>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8" name="Group 24"/>
          <p:cNvGrpSpPr/>
          <p:nvPr/>
        </p:nvGrpSpPr>
        <p:grpSpPr bwMode="auto">
          <a:xfrm>
            <a:off x="1296988" y="3727450"/>
            <a:ext cx="2303462" cy="433388"/>
            <a:chOff x="1066" y="3793"/>
            <a:chExt cx="998" cy="273"/>
          </a:xfrm>
        </p:grpSpPr>
        <p:sp>
          <p:nvSpPr>
            <p:cNvPr id="325657" name="Rectangle 25"/>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5658" name="Line 26"/>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9" name="Group 27"/>
          <p:cNvGrpSpPr/>
          <p:nvPr/>
        </p:nvGrpSpPr>
        <p:grpSpPr bwMode="auto">
          <a:xfrm>
            <a:off x="1296988" y="4159250"/>
            <a:ext cx="2303462" cy="433388"/>
            <a:chOff x="1066" y="3793"/>
            <a:chExt cx="998" cy="273"/>
          </a:xfrm>
        </p:grpSpPr>
        <p:sp>
          <p:nvSpPr>
            <p:cNvPr id="325660" name="Rectangle 28"/>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5661" name="Line 29"/>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0" name="Group 30"/>
          <p:cNvGrpSpPr/>
          <p:nvPr/>
        </p:nvGrpSpPr>
        <p:grpSpPr bwMode="auto">
          <a:xfrm>
            <a:off x="1298575" y="4592638"/>
            <a:ext cx="2303463" cy="433387"/>
            <a:chOff x="1066" y="3793"/>
            <a:chExt cx="998" cy="273"/>
          </a:xfrm>
        </p:grpSpPr>
        <p:sp>
          <p:nvSpPr>
            <p:cNvPr id="325663" name="Rectangle 31"/>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5664" name="Line 32"/>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1" name="Group 33"/>
          <p:cNvGrpSpPr/>
          <p:nvPr/>
        </p:nvGrpSpPr>
        <p:grpSpPr bwMode="auto">
          <a:xfrm>
            <a:off x="1296988" y="5024438"/>
            <a:ext cx="2303462" cy="433387"/>
            <a:chOff x="1066" y="3793"/>
            <a:chExt cx="998" cy="273"/>
          </a:xfrm>
        </p:grpSpPr>
        <p:sp>
          <p:nvSpPr>
            <p:cNvPr id="325666" name="Rectangle 34"/>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5667" name="Line 35"/>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2" name="Group 36"/>
          <p:cNvGrpSpPr/>
          <p:nvPr/>
        </p:nvGrpSpPr>
        <p:grpSpPr bwMode="auto">
          <a:xfrm>
            <a:off x="1298575" y="5457825"/>
            <a:ext cx="2303463" cy="433388"/>
            <a:chOff x="1066" y="3793"/>
            <a:chExt cx="998" cy="273"/>
          </a:xfrm>
        </p:grpSpPr>
        <p:sp>
          <p:nvSpPr>
            <p:cNvPr id="325669" name="Rectangle 37"/>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5670" name="Line 38"/>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3" name="Group 39"/>
          <p:cNvGrpSpPr/>
          <p:nvPr/>
        </p:nvGrpSpPr>
        <p:grpSpPr bwMode="auto">
          <a:xfrm>
            <a:off x="1296988" y="2432050"/>
            <a:ext cx="2303462" cy="433388"/>
            <a:chOff x="2880" y="2205"/>
            <a:chExt cx="1451" cy="273"/>
          </a:xfrm>
        </p:grpSpPr>
        <p:sp>
          <p:nvSpPr>
            <p:cNvPr id="325672" name="Rectangle 40"/>
            <p:cNvSpPr>
              <a:spLocks noChangeArrowheads="1"/>
            </p:cNvSpPr>
            <p:nvPr/>
          </p:nvSpPr>
          <p:spPr bwMode="auto">
            <a:xfrm>
              <a:off x="2880" y="2205"/>
              <a:ext cx="1451" cy="273"/>
            </a:xfrm>
            <a:prstGeom prst="rect">
              <a:avLst/>
            </a:prstGeom>
            <a:solidFill>
              <a:schemeClr val="bg1"/>
            </a:solid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a:t>
              </a:r>
              <a:endParaRPr lang="en-US" altLang="zh-CN" sz="2000" b="1">
                <a:solidFill>
                  <a:srgbClr val="CC0000"/>
                </a:solidFill>
                <a:ea typeface="宋体" panose="02010600030101010101" pitchFamily="2" charset="-122"/>
              </a:endParaRPr>
            </a:p>
          </p:txBody>
        </p:sp>
        <p:sp>
          <p:nvSpPr>
            <p:cNvPr id="325673" name="Line 41"/>
            <p:cNvSpPr>
              <a:spLocks noChangeShapeType="1"/>
            </p:cNvSpPr>
            <p:nvPr/>
          </p:nvSpPr>
          <p:spPr bwMode="auto">
            <a:xfrm>
              <a:off x="3803" y="2205"/>
              <a:ext cx="0" cy="272"/>
            </a:xfrm>
            <a:prstGeom prst="line">
              <a:avLst/>
            </a:prstGeom>
            <a:noFill/>
            <a:ln w="9525">
              <a:solidFill>
                <a:srgbClr val="000000"/>
              </a:solidFill>
              <a:round/>
            </a:ln>
            <a:effectLst/>
          </p:spPr>
          <p:txBody>
            <a:bodyPr/>
            <a:lstStyle/>
            <a:p>
              <a:endParaRPr lang="zh-CN" altLang="en-US"/>
            </a:p>
          </p:txBody>
        </p:sp>
      </p:grpSp>
      <p:grpSp>
        <p:nvGrpSpPr>
          <p:cNvPr id="14" name="Group 42"/>
          <p:cNvGrpSpPr/>
          <p:nvPr/>
        </p:nvGrpSpPr>
        <p:grpSpPr bwMode="auto">
          <a:xfrm>
            <a:off x="1296988" y="2432050"/>
            <a:ext cx="2303462" cy="433388"/>
            <a:chOff x="1066" y="3793"/>
            <a:chExt cx="998" cy="273"/>
          </a:xfrm>
        </p:grpSpPr>
        <p:sp>
          <p:nvSpPr>
            <p:cNvPr id="325675" name="Rectangle 43"/>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5676" name="Line 44"/>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5" name="Group 45"/>
          <p:cNvGrpSpPr/>
          <p:nvPr/>
        </p:nvGrpSpPr>
        <p:grpSpPr bwMode="auto">
          <a:xfrm>
            <a:off x="1296988" y="2862263"/>
            <a:ext cx="2303462" cy="433387"/>
            <a:chOff x="2880" y="2205"/>
            <a:chExt cx="1451" cy="273"/>
          </a:xfrm>
        </p:grpSpPr>
        <p:sp>
          <p:nvSpPr>
            <p:cNvPr id="325678" name="Rectangle 46"/>
            <p:cNvSpPr>
              <a:spLocks noChangeArrowheads="1"/>
            </p:cNvSpPr>
            <p:nvPr/>
          </p:nvSpPr>
          <p:spPr bwMode="auto">
            <a:xfrm>
              <a:off x="2880" y="2205"/>
              <a:ext cx="1451" cy="273"/>
            </a:xfrm>
            <a:prstGeom prst="rect">
              <a:avLst/>
            </a:prstGeom>
            <a:solidFill>
              <a:schemeClr val="bg1"/>
            </a:solid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a:t>
              </a:r>
              <a:endParaRPr lang="en-US" altLang="zh-CN" sz="2000" b="1">
                <a:solidFill>
                  <a:srgbClr val="CC0000"/>
                </a:solidFill>
                <a:ea typeface="宋体" panose="02010600030101010101" pitchFamily="2" charset="-122"/>
              </a:endParaRPr>
            </a:p>
          </p:txBody>
        </p:sp>
        <p:sp>
          <p:nvSpPr>
            <p:cNvPr id="325679" name="Line 47"/>
            <p:cNvSpPr>
              <a:spLocks noChangeShapeType="1"/>
            </p:cNvSpPr>
            <p:nvPr/>
          </p:nvSpPr>
          <p:spPr bwMode="auto">
            <a:xfrm>
              <a:off x="3803" y="2205"/>
              <a:ext cx="0" cy="272"/>
            </a:xfrm>
            <a:prstGeom prst="line">
              <a:avLst/>
            </a:prstGeom>
            <a:noFill/>
            <a:ln w="9525">
              <a:solidFill>
                <a:srgbClr val="000000"/>
              </a:solidFill>
              <a:round/>
            </a:ln>
            <a:effectLst/>
          </p:spPr>
          <p:txBody>
            <a:bodyPr/>
            <a:lstStyle/>
            <a:p>
              <a:endParaRPr lang="zh-CN" altLang="en-US"/>
            </a:p>
          </p:txBody>
        </p:sp>
      </p:grpSp>
      <p:grpSp>
        <p:nvGrpSpPr>
          <p:cNvPr id="16" name="Group 48"/>
          <p:cNvGrpSpPr/>
          <p:nvPr/>
        </p:nvGrpSpPr>
        <p:grpSpPr bwMode="auto">
          <a:xfrm>
            <a:off x="1296988" y="2862263"/>
            <a:ext cx="2303462" cy="433387"/>
            <a:chOff x="1066" y="3793"/>
            <a:chExt cx="998" cy="273"/>
          </a:xfrm>
        </p:grpSpPr>
        <p:sp>
          <p:nvSpPr>
            <p:cNvPr id="325681" name="Rectangle 49"/>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5682" name="Line 50"/>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7" name="Group 51"/>
          <p:cNvGrpSpPr/>
          <p:nvPr/>
        </p:nvGrpSpPr>
        <p:grpSpPr bwMode="auto">
          <a:xfrm>
            <a:off x="1296988" y="2000250"/>
            <a:ext cx="2303462" cy="433388"/>
            <a:chOff x="2880" y="2205"/>
            <a:chExt cx="1451" cy="273"/>
          </a:xfrm>
        </p:grpSpPr>
        <p:sp>
          <p:nvSpPr>
            <p:cNvPr id="325684" name="Rectangle 52"/>
            <p:cNvSpPr>
              <a:spLocks noChangeArrowheads="1"/>
            </p:cNvSpPr>
            <p:nvPr/>
          </p:nvSpPr>
          <p:spPr bwMode="auto">
            <a:xfrm>
              <a:off x="2880" y="2205"/>
              <a:ext cx="1451" cy="273"/>
            </a:xfrm>
            <a:prstGeom prst="rect">
              <a:avLst/>
            </a:prstGeom>
            <a:solidFill>
              <a:schemeClr val="bg1"/>
            </a:solid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a:t>
              </a:r>
              <a:endParaRPr lang="en-US" altLang="zh-CN" sz="2000" b="1">
                <a:solidFill>
                  <a:srgbClr val="CC0000"/>
                </a:solidFill>
                <a:ea typeface="宋体" panose="02010600030101010101" pitchFamily="2" charset="-122"/>
              </a:endParaRPr>
            </a:p>
          </p:txBody>
        </p:sp>
        <p:sp>
          <p:nvSpPr>
            <p:cNvPr id="325685" name="Line 53"/>
            <p:cNvSpPr>
              <a:spLocks noChangeShapeType="1"/>
            </p:cNvSpPr>
            <p:nvPr/>
          </p:nvSpPr>
          <p:spPr bwMode="auto">
            <a:xfrm>
              <a:off x="3803" y="2205"/>
              <a:ext cx="0" cy="272"/>
            </a:xfrm>
            <a:prstGeom prst="line">
              <a:avLst/>
            </a:prstGeom>
            <a:noFill/>
            <a:ln w="9525">
              <a:solidFill>
                <a:srgbClr val="000000"/>
              </a:solidFill>
              <a:round/>
            </a:ln>
            <a:effectLst/>
          </p:spPr>
          <p:txBody>
            <a:bodyPr/>
            <a:lstStyle/>
            <a:p>
              <a:endParaRPr lang="zh-CN" altLang="en-US"/>
            </a:p>
          </p:txBody>
        </p:sp>
      </p:grpSp>
      <p:grpSp>
        <p:nvGrpSpPr>
          <p:cNvPr id="18" name="Group 54"/>
          <p:cNvGrpSpPr/>
          <p:nvPr/>
        </p:nvGrpSpPr>
        <p:grpSpPr bwMode="auto">
          <a:xfrm>
            <a:off x="1296988" y="2000250"/>
            <a:ext cx="2303462" cy="433388"/>
            <a:chOff x="1066" y="3793"/>
            <a:chExt cx="998" cy="273"/>
          </a:xfrm>
        </p:grpSpPr>
        <p:sp>
          <p:nvSpPr>
            <p:cNvPr id="325687" name="Rectangle 55"/>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5688" name="Line 56"/>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5635">
                                            <p:txEl>
                                              <p:pRg st="0" end="0"/>
                                            </p:txEl>
                                          </p:spTgt>
                                        </p:tgtEl>
                                        <p:attrNameLst>
                                          <p:attrName>style.visibility</p:attrName>
                                        </p:attrNameLst>
                                      </p:cBhvr>
                                      <p:to>
                                        <p:strVal val="visible"/>
                                      </p:to>
                                    </p:set>
                                    <p:anim calcmode="lin" valueType="num">
                                      <p:cBhvr additive="base">
                                        <p:cTn id="13" dur="500" fill="hold"/>
                                        <p:tgtEl>
                                          <p:spTgt spid="32563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56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5635">
                                            <p:txEl>
                                              <p:pRg st="1" end="1"/>
                                            </p:txEl>
                                          </p:spTgt>
                                        </p:tgtEl>
                                        <p:attrNameLst>
                                          <p:attrName>style.visibility</p:attrName>
                                        </p:attrNameLst>
                                      </p:cBhvr>
                                      <p:to>
                                        <p:strVal val="visible"/>
                                      </p:to>
                                    </p:set>
                                    <p:anim calcmode="lin" valueType="num">
                                      <p:cBhvr additive="base">
                                        <p:cTn id="19" dur="500" fill="hold"/>
                                        <p:tgtEl>
                                          <p:spTgt spid="32563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56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4"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4"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par>
                          <p:cTn id="47" fill="hold">
                            <p:stCondLst>
                              <p:cond delay="2500"/>
                            </p:stCondLst>
                            <p:childTnLst>
                              <p:par>
                                <p:cTn id="48" presetID="2" presetClass="entr" presetSubtype="4"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25635">
                                            <p:txEl>
                                              <p:pRg st="2" end="2"/>
                                            </p:txEl>
                                          </p:spTgt>
                                        </p:tgtEl>
                                        <p:attrNameLst>
                                          <p:attrName>style.visibility</p:attrName>
                                        </p:attrNameLst>
                                      </p:cBhvr>
                                      <p:to>
                                        <p:strVal val="visible"/>
                                      </p:to>
                                    </p:set>
                                    <p:anim calcmode="lin" valueType="num">
                                      <p:cBhvr additive="base">
                                        <p:cTn id="56" dur="500" fill="hold"/>
                                        <p:tgtEl>
                                          <p:spTgt spid="325635">
                                            <p:txEl>
                                              <p:pRg st="2" end="2"/>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256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down)">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additive="base">
                                        <p:cTn id="78" dur="500" fill="hold"/>
                                        <p:tgtEl>
                                          <p:spTgt spid="16"/>
                                        </p:tgtEl>
                                        <p:attrNameLst>
                                          <p:attrName>ppt_x</p:attrName>
                                        </p:attrNameLst>
                                      </p:cBhvr>
                                      <p:tavLst>
                                        <p:tav tm="0">
                                          <p:val>
                                            <p:strVal val="#ppt_x"/>
                                          </p:val>
                                        </p:tav>
                                        <p:tav tm="100000">
                                          <p:val>
                                            <p:strVal val="#ppt_x"/>
                                          </p:val>
                                        </p:tav>
                                      </p:tavLst>
                                    </p:anim>
                                    <p:anim calcmode="lin" valueType="num">
                                      <p:cBhvr additive="base">
                                        <p:cTn id="7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 calcmode="lin" valueType="num">
                                      <p:cBhvr additive="base">
                                        <p:cTn id="89" dur="500" fill="hold"/>
                                        <p:tgtEl>
                                          <p:spTgt spid="18"/>
                                        </p:tgtEl>
                                        <p:attrNameLst>
                                          <p:attrName>ppt_x</p:attrName>
                                        </p:attrNameLst>
                                      </p:cBhvr>
                                      <p:tavLst>
                                        <p:tav tm="0">
                                          <p:val>
                                            <p:strVal val="#ppt_x"/>
                                          </p:val>
                                        </p:tav>
                                        <p:tav tm="100000">
                                          <p:val>
                                            <p:strVal val="#ppt_x"/>
                                          </p:val>
                                        </p:tav>
                                      </p:tavLst>
                                    </p:anim>
                                    <p:anim calcmode="lin" valueType="num">
                                      <p:cBhvr additive="base">
                                        <p:cTn id="9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zh-CN" altLang="en-US">
                <a:latin typeface="Times New Roman" panose="02020603050405020304" pitchFamily="18" charset="0"/>
              </a:rPr>
              <a:t>交换网络监听：</a:t>
            </a:r>
            <a:r>
              <a:rPr lang="en-US" altLang="zh-CN">
                <a:latin typeface="Times New Roman" panose="02020603050405020304" pitchFamily="18" charset="0"/>
              </a:rPr>
              <a:t>MAC</a:t>
            </a:r>
            <a:r>
              <a:rPr lang="zh-CN" altLang="en-US">
                <a:latin typeface="Times New Roman" panose="02020603050405020304" pitchFamily="18" charset="0"/>
              </a:rPr>
              <a:t>洪泛</a:t>
            </a:r>
          </a:p>
        </p:txBody>
      </p:sp>
      <p:graphicFrame>
        <p:nvGraphicFramePr>
          <p:cNvPr id="327683" name="Object 3"/>
          <p:cNvGraphicFramePr>
            <a:graphicFrameLocks noGrp="1" noChangeAspect="1"/>
          </p:cNvGraphicFramePr>
          <p:nvPr>
            <p:ph idx="1"/>
          </p:nvPr>
        </p:nvGraphicFramePr>
        <p:xfrm>
          <a:off x="236538" y="2711450"/>
          <a:ext cx="1857375" cy="3492500"/>
        </p:xfrm>
        <a:graphic>
          <a:graphicData uri="http://schemas.openxmlformats.org/presentationml/2006/ole">
            <mc:AlternateContent xmlns:mc="http://schemas.openxmlformats.org/markup-compatibility/2006">
              <mc:Choice xmlns:v="urn:schemas-microsoft-com:vml" Requires="v">
                <p:oleObj spid="_x0000_s3096" name="Clip" r:id="rId3" imgW="11144250" imgH="23974425" progId="">
                  <p:embed/>
                </p:oleObj>
              </mc:Choice>
              <mc:Fallback>
                <p:oleObj name="Clip" r:id="rId3" imgW="11144250" imgH="23974425" progId="">
                  <p:embed/>
                  <p:pic>
                    <p:nvPicPr>
                      <p:cNvPr id="0" name="图片 3072"/>
                      <p:cNvPicPr>
                        <a:picLocks noChangeAspect="1"/>
                      </p:cNvPicPr>
                      <p:nvPr/>
                    </p:nvPicPr>
                    <p:blipFill>
                      <a:blip r:embed="rId4"/>
                      <a:stretch>
                        <a:fillRect/>
                      </a:stretch>
                    </p:blipFill>
                    <p:spPr>
                      <a:xfrm>
                        <a:off x="236538" y="2711450"/>
                        <a:ext cx="1857375" cy="3492500"/>
                      </a:xfrm>
                      <a:prstGeom prst="rect">
                        <a:avLst/>
                      </a:prstGeom>
                      <a:noFill/>
                      <a:ln w="9525">
                        <a:noFill/>
                      </a:ln>
                    </p:spPr>
                  </p:pic>
                </p:oleObj>
              </mc:Fallback>
            </mc:AlternateContent>
          </a:graphicData>
        </a:graphic>
      </p:graphicFrame>
      <p:sp>
        <p:nvSpPr>
          <p:cNvPr id="327684" name="AutoShape 4"/>
          <p:cNvSpPr>
            <a:spLocks noChangeArrowheads="1"/>
          </p:cNvSpPr>
          <p:nvPr/>
        </p:nvSpPr>
        <p:spPr bwMode="auto">
          <a:xfrm>
            <a:off x="1684973" y="1198563"/>
            <a:ext cx="4175125" cy="2808287"/>
          </a:xfrm>
          <a:prstGeom prst="cloudCallout">
            <a:avLst>
              <a:gd name="adj1" fmla="val -72662"/>
              <a:gd name="adj2" fmla="val 44912"/>
            </a:avLst>
          </a:prstGeom>
          <a:solidFill>
            <a:srgbClr val="CCFFFF">
              <a:alpha val="30000"/>
            </a:srgbClr>
          </a:solidFill>
          <a:ln w="9525">
            <a:solidFill>
              <a:schemeClr val="tx1"/>
            </a:solidFill>
            <a:round/>
          </a:ln>
          <a:effectLst/>
        </p:spPr>
        <p:txBody>
          <a:bodyPr anchor="ctr" anchorCtr="1"/>
          <a:lstStyle/>
          <a:p>
            <a:pPr algn="ctr"/>
            <a:r>
              <a:rPr lang="zh-CN" altLang="en-US" sz="2200" b="1">
                <a:solidFill>
                  <a:srgbClr val="000000"/>
                </a:solidFill>
                <a:ea typeface="黑体" panose="02010609060101010101" pitchFamily="49" charset="-122"/>
              </a:rPr>
              <a:t>为什么</a:t>
            </a:r>
            <a:r>
              <a:rPr lang="en-US" altLang="zh-CN" sz="2200" b="1">
                <a:solidFill>
                  <a:srgbClr val="000000"/>
                </a:solidFill>
                <a:latin typeface="Times New Roman" panose="02020603050405020304" pitchFamily="18" charset="0"/>
                <a:ea typeface="黑体" panose="02010609060101010101" pitchFamily="49" charset="-122"/>
              </a:rPr>
              <a:t>MAC</a:t>
            </a:r>
            <a:r>
              <a:rPr lang="zh-CN" altLang="en-US" sz="2200" b="1">
                <a:solidFill>
                  <a:srgbClr val="000000"/>
                </a:solidFill>
                <a:ea typeface="黑体" panose="02010609060101010101" pitchFamily="49" charset="-122"/>
              </a:rPr>
              <a:t>洪泛攻击会成功？难道交换机不能根据自己的端口数来固定</a:t>
            </a:r>
            <a:r>
              <a:rPr lang="en-US" altLang="zh-CN" sz="2200" b="1">
                <a:solidFill>
                  <a:srgbClr val="000000"/>
                </a:solidFill>
                <a:latin typeface="Times New Roman" panose="02020603050405020304" pitchFamily="18" charset="0"/>
                <a:ea typeface="黑体" panose="02010609060101010101" pitchFamily="49" charset="-122"/>
              </a:rPr>
              <a:t>CAM</a:t>
            </a:r>
            <a:r>
              <a:rPr lang="zh-CN" altLang="en-US" sz="2200" b="1">
                <a:solidFill>
                  <a:srgbClr val="000000"/>
                </a:solidFill>
                <a:ea typeface="黑体" panose="02010609060101010101" pitchFamily="49" charset="-122"/>
              </a:rPr>
              <a:t>表的长度吗</a:t>
            </a:r>
            <a:r>
              <a:rPr lang="en-US" altLang="zh-CN" sz="2200" b="1">
                <a:solidFill>
                  <a:srgbClr val="000000"/>
                </a:solidFill>
                <a:ea typeface="黑体" panose="02010609060101010101" pitchFamily="49" charset="-122"/>
              </a:rPr>
              <a:t>? </a:t>
            </a:r>
          </a:p>
        </p:txBody>
      </p:sp>
      <p:grpSp>
        <p:nvGrpSpPr>
          <p:cNvPr id="2" name="Group 5"/>
          <p:cNvGrpSpPr/>
          <p:nvPr/>
        </p:nvGrpSpPr>
        <p:grpSpPr bwMode="auto">
          <a:xfrm>
            <a:off x="4866005" y="1847533"/>
            <a:ext cx="3602038" cy="4392612"/>
            <a:chOff x="2698" y="1389"/>
            <a:chExt cx="2269" cy="2767"/>
          </a:xfrm>
        </p:grpSpPr>
        <p:grpSp>
          <p:nvGrpSpPr>
            <p:cNvPr id="3" name="Group 6"/>
            <p:cNvGrpSpPr/>
            <p:nvPr/>
          </p:nvGrpSpPr>
          <p:grpSpPr bwMode="auto">
            <a:xfrm>
              <a:off x="2698" y="1389"/>
              <a:ext cx="2269" cy="2767"/>
              <a:chOff x="22" y="754"/>
              <a:chExt cx="2269" cy="2767"/>
            </a:xfrm>
          </p:grpSpPr>
          <p:sp>
            <p:nvSpPr>
              <p:cNvPr id="327687" name="Line 7"/>
              <p:cNvSpPr>
                <a:spLocks noChangeShapeType="1"/>
              </p:cNvSpPr>
              <p:nvPr/>
            </p:nvSpPr>
            <p:spPr bwMode="auto">
              <a:xfrm flipV="1">
                <a:off x="476" y="754"/>
                <a:ext cx="363" cy="408"/>
              </a:xfrm>
              <a:prstGeom prst="line">
                <a:avLst/>
              </a:prstGeom>
              <a:noFill/>
              <a:ln w="12700">
                <a:solidFill>
                  <a:schemeClr val="tx1"/>
                </a:solidFill>
                <a:prstDash val="dash"/>
                <a:round/>
              </a:ln>
              <a:effectLst/>
            </p:spPr>
            <p:txBody>
              <a:bodyPr wrap="none" anchor="ctr"/>
              <a:lstStyle/>
              <a:p>
                <a:endParaRPr lang="zh-CN" altLang="en-US"/>
              </a:p>
            </p:txBody>
          </p:sp>
          <p:sp>
            <p:nvSpPr>
              <p:cNvPr id="327688" name="Line 8"/>
              <p:cNvSpPr>
                <a:spLocks noChangeShapeType="1"/>
              </p:cNvSpPr>
              <p:nvPr/>
            </p:nvSpPr>
            <p:spPr bwMode="auto">
              <a:xfrm>
                <a:off x="476" y="1480"/>
                <a:ext cx="363" cy="2041"/>
              </a:xfrm>
              <a:prstGeom prst="line">
                <a:avLst/>
              </a:prstGeom>
              <a:noFill/>
              <a:ln w="12700">
                <a:solidFill>
                  <a:schemeClr val="tx1"/>
                </a:solidFill>
                <a:prstDash val="dash"/>
                <a:round/>
              </a:ln>
              <a:effectLst/>
            </p:spPr>
            <p:txBody>
              <a:bodyPr wrap="none" anchor="ctr"/>
              <a:lstStyle/>
              <a:p>
                <a:endParaRPr lang="zh-CN" altLang="en-US"/>
              </a:p>
            </p:txBody>
          </p:sp>
          <p:sp>
            <p:nvSpPr>
              <p:cNvPr id="327689" name="Rectangle 9"/>
              <p:cNvSpPr>
                <a:spLocks noChangeArrowheads="1"/>
              </p:cNvSpPr>
              <p:nvPr/>
            </p:nvSpPr>
            <p:spPr bwMode="auto">
              <a:xfrm>
                <a:off x="22" y="1162"/>
                <a:ext cx="454" cy="318"/>
              </a:xfrm>
              <a:prstGeom prst="rect">
                <a:avLst/>
              </a:prstGeom>
              <a:solidFill>
                <a:srgbClr val="FFCC99">
                  <a:alpha val="97000"/>
                </a:srgbClr>
              </a:solidFill>
              <a:ln w="19050">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333399"/>
                    </a:solidFill>
                    <a:ea typeface="黑体" panose="02010609060101010101" pitchFamily="49" charset="-122"/>
                  </a:rPr>
                  <a:t>CAM </a:t>
                </a:r>
              </a:p>
            </p:txBody>
          </p:sp>
          <p:sp>
            <p:nvSpPr>
              <p:cNvPr id="327690" name="Rectangle 10"/>
              <p:cNvSpPr>
                <a:spLocks noChangeArrowheads="1"/>
              </p:cNvSpPr>
              <p:nvPr/>
            </p:nvSpPr>
            <p:spPr bwMode="auto">
              <a:xfrm>
                <a:off x="840" y="754"/>
                <a:ext cx="1451" cy="2722"/>
              </a:xfrm>
              <a:prstGeom prst="rect">
                <a:avLst/>
              </a:prstGeom>
              <a:noFill/>
              <a:ln w="25400">
                <a:solidFill>
                  <a:srgbClr val="000000"/>
                </a:solidFill>
                <a:miter lim="800000"/>
              </a:ln>
              <a:effectLst/>
            </p:spPr>
            <p:txBody>
              <a:bodyPr wrap="none" anchor="ctr"/>
              <a:lstStyle/>
              <a:p>
                <a:pPr algn="ctr"/>
                <a:endParaRPr kumimoji="1" lang="en-US" altLang="zh-CN" b="1">
                  <a:solidFill>
                    <a:srgbClr val="333399"/>
                  </a:solidFill>
                  <a:ea typeface="黑体" panose="02010609060101010101" pitchFamily="49" charset="-122"/>
                </a:endParaRPr>
              </a:p>
            </p:txBody>
          </p:sp>
          <p:grpSp>
            <p:nvGrpSpPr>
              <p:cNvPr id="4" name="Group 11"/>
              <p:cNvGrpSpPr/>
              <p:nvPr/>
            </p:nvGrpSpPr>
            <p:grpSpPr bwMode="auto">
              <a:xfrm>
                <a:off x="840" y="754"/>
                <a:ext cx="1451" cy="273"/>
                <a:chOff x="1066" y="3793"/>
                <a:chExt cx="998" cy="273"/>
              </a:xfrm>
            </p:grpSpPr>
            <p:sp>
              <p:nvSpPr>
                <p:cNvPr id="327692" name="Rectangle 12"/>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en-US" altLang="zh-CN" sz="2000" b="1">
                      <a:solidFill>
                        <a:srgbClr val="000099"/>
                      </a:solidFill>
                      <a:ea typeface="宋体" panose="02010600030101010101" pitchFamily="2" charset="-122"/>
                    </a:rPr>
                    <a:t> </a:t>
                  </a:r>
                  <a:r>
                    <a:rPr lang="en-US" altLang="zh-CN" sz="2000" b="1">
                      <a:solidFill>
                        <a:srgbClr val="000000"/>
                      </a:solidFill>
                      <a:ea typeface="宋体" panose="02010600030101010101" pitchFamily="2" charset="-122"/>
                    </a:rPr>
                    <a:t>MAC</a:t>
                  </a:r>
                  <a:r>
                    <a:rPr lang="zh-CN" altLang="en-US" sz="2000" b="1">
                      <a:solidFill>
                        <a:srgbClr val="000000"/>
                      </a:solidFill>
                      <a:latin typeface="黑体" panose="02010609060101010101" pitchFamily="49" charset="-122"/>
                      <a:ea typeface="黑体" panose="02010609060101010101" pitchFamily="49" charset="-122"/>
                    </a:rPr>
                    <a:t>地址</a:t>
                  </a:r>
                  <a:r>
                    <a:rPr lang="zh-CN" altLang="en-US" sz="2000" b="1" baseline="-25000">
                      <a:solidFill>
                        <a:srgbClr val="000000"/>
                      </a:solidFill>
                      <a:ea typeface="宋体" panose="02010600030101010101" pitchFamily="2" charset="-122"/>
                    </a:rPr>
                    <a:t>  </a:t>
                  </a:r>
                  <a:r>
                    <a:rPr lang="zh-CN" altLang="en-US" sz="2000" b="1">
                      <a:solidFill>
                        <a:srgbClr val="000000"/>
                      </a:solidFill>
                      <a:ea typeface="宋体" panose="02010600030101010101" pitchFamily="2" charset="-122"/>
                    </a:rPr>
                    <a:t>    </a:t>
                  </a:r>
                  <a:r>
                    <a:rPr lang="zh-CN" altLang="en-US" sz="2000" b="1">
                      <a:solidFill>
                        <a:srgbClr val="000000"/>
                      </a:solidFill>
                      <a:latin typeface="黑体" panose="02010609060101010101" pitchFamily="49" charset="-122"/>
                      <a:ea typeface="黑体" panose="02010609060101010101" pitchFamily="49" charset="-122"/>
                    </a:rPr>
                    <a:t>端口 </a:t>
                  </a:r>
                  <a:endParaRPr lang="en-US" altLang="zh-CN" sz="2000" b="1">
                    <a:solidFill>
                      <a:srgbClr val="000000"/>
                    </a:solidFill>
                    <a:latin typeface="黑体" panose="02010609060101010101" pitchFamily="49" charset="-122"/>
                    <a:ea typeface="黑体" panose="02010609060101010101" pitchFamily="49" charset="-122"/>
                  </a:endParaRPr>
                </a:p>
              </p:txBody>
            </p:sp>
            <p:sp>
              <p:nvSpPr>
                <p:cNvPr id="327693" name="Line 13"/>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5" name="Group 14"/>
              <p:cNvGrpSpPr/>
              <p:nvPr/>
            </p:nvGrpSpPr>
            <p:grpSpPr bwMode="auto">
              <a:xfrm>
                <a:off x="840" y="1026"/>
                <a:ext cx="1451" cy="273"/>
                <a:chOff x="1066" y="3793"/>
                <a:chExt cx="998" cy="273"/>
              </a:xfrm>
            </p:grpSpPr>
            <p:sp>
              <p:nvSpPr>
                <p:cNvPr id="327695" name="Rectangle 15"/>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en-US" altLang="zh-CN" sz="2000" b="1">
                      <a:solidFill>
                        <a:srgbClr val="000000"/>
                      </a:solidFill>
                      <a:ea typeface="宋体" panose="02010600030101010101" pitchFamily="2" charset="-122"/>
                    </a:rPr>
                    <a:t>    </a:t>
                  </a:r>
                  <a:r>
                    <a:rPr lang="en-US" altLang="zh-CN" sz="2000" b="1">
                      <a:solidFill>
                        <a:srgbClr val="000099"/>
                      </a:solidFill>
                      <a:ea typeface="宋体" panose="02010600030101010101" pitchFamily="2" charset="-122"/>
                    </a:rPr>
                    <a:t>MAC</a:t>
                  </a:r>
                  <a:r>
                    <a:rPr lang="en-US" altLang="zh-CN" sz="2000" b="1" baseline="-25000">
                      <a:solidFill>
                        <a:srgbClr val="000099"/>
                      </a:solidFill>
                      <a:ea typeface="宋体" panose="02010600030101010101" pitchFamily="2" charset="-122"/>
                    </a:rPr>
                    <a:t>1  </a:t>
                  </a:r>
                  <a:r>
                    <a:rPr lang="en-US" altLang="zh-CN" sz="2000" b="1">
                      <a:solidFill>
                        <a:srgbClr val="000099"/>
                      </a:solidFill>
                      <a:ea typeface="宋体" panose="02010600030101010101" pitchFamily="2" charset="-122"/>
                    </a:rPr>
                    <a:t>         1 </a:t>
                  </a:r>
                </a:p>
              </p:txBody>
            </p:sp>
            <p:sp>
              <p:nvSpPr>
                <p:cNvPr id="327696" name="Line 16"/>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6" name="Group 17"/>
              <p:cNvGrpSpPr/>
              <p:nvPr/>
            </p:nvGrpSpPr>
            <p:grpSpPr bwMode="auto">
              <a:xfrm>
                <a:off x="840" y="1298"/>
                <a:ext cx="1451" cy="273"/>
                <a:chOff x="1066" y="3793"/>
                <a:chExt cx="998" cy="273"/>
              </a:xfrm>
            </p:grpSpPr>
            <p:sp>
              <p:nvSpPr>
                <p:cNvPr id="327698" name="Rectangle 18"/>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en-US" altLang="zh-CN" sz="2000" b="1">
                      <a:solidFill>
                        <a:srgbClr val="000000"/>
                      </a:solidFill>
                      <a:ea typeface="宋体" panose="02010600030101010101" pitchFamily="2" charset="-122"/>
                    </a:rPr>
                    <a:t>    </a:t>
                  </a:r>
                  <a:r>
                    <a:rPr lang="en-US" altLang="zh-CN" sz="2000" b="1">
                      <a:solidFill>
                        <a:srgbClr val="000099"/>
                      </a:solidFill>
                      <a:ea typeface="宋体" panose="02010600030101010101" pitchFamily="2" charset="-122"/>
                    </a:rPr>
                    <a:t>MAC</a:t>
                  </a:r>
                  <a:r>
                    <a:rPr lang="en-US" altLang="zh-CN" sz="2000" b="1" baseline="-25000">
                      <a:solidFill>
                        <a:srgbClr val="000099"/>
                      </a:solidFill>
                      <a:ea typeface="宋体" panose="02010600030101010101" pitchFamily="2" charset="-122"/>
                    </a:rPr>
                    <a:t>2  </a:t>
                  </a:r>
                  <a:r>
                    <a:rPr lang="en-US" altLang="zh-CN" sz="2000" b="1">
                      <a:solidFill>
                        <a:srgbClr val="000099"/>
                      </a:solidFill>
                      <a:ea typeface="宋体" panose="02010600030101010101" pitchFamily="2" charset="-122"/>
                    </a:rPr>
                    <a:t>         2 </a:t>
                  </a:r>
                </a:p>
              </p:txBody>
            </p:sp>
            <p:sp>
              <p:nvSpPr>
                <p:cNvPr id="327699" name="Line 19"/>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7" name="Group 20"/>
              <p:cNvGrpSpPr/>
              <p:nvPr/>
            </p:nvGrpSpPr>
            <p:grpSpPr bwMode="auto">
              <a:xfrm>
                <a:off x="840" y="1570"/>
                <a:ext cx="1451" cy="273"/>
                <a:chOff x="1066" y="3793"/>
                <a:chExt cx="998" cy="273"/>
              </a:xfrm>
            </p:grpSpPr>
            <p:sp>
              <p:nvSpPr>
                <p:cNvPr id="327701" name="Rectangle 21"/>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en-US" altLang="zh-CN" sz="2000" b="1">
                      <a:solidFill>
                        <a:srgbClr val="000000"/>
                      </a:solidFill>
                      <a:ea typeface="宋体" panose="02010600030101010101" pitchFamily="2" charset="-122"/>
                    </a:rPr>
                    <a:t>    </a:t>
                  </a:r>
                  <a:r>
                    <a:rPr lang="en-US" altLang="zh-CN" sz="2000" b="1">
                      <a:solidFill>
                        <a:srgbClr val="000099"/>
                      </a:solidFill>
                      <a:ea typeface="宋体" panose="02010600030101010101" pitchFamily="2" charset="-122"/>
                    </a:rPr>
                    <a:t>MAC</a:t>
                  </a:r>
                  <a:r>
                    <a:rPr lang="en-US" altLang="zh-CN" sz="2000" b="1" baseline="-25000">
                      <a:solidFill>
                        <a:srgbClr val="000099"/>
                      </a:solidFill>
                      <a:ea typeface="宋体" panose="02010600030101010101" pitchFamily="2" charset="-122"/>
                    </a:rPr>
                    <a:t>3  </a:t>
                  </a:r>
                  <a:r>
                    <a:rPr lang="en-US" altLang="zh-CN" sz="2000" b="1">
                      <a:solidFill>
                        <a:srgbClr val="000099"/>
                      </a:solidFill>
                      <a:ea typeface="宋体" panose="02010600030101010101" pitchFamily="2" charset="-122"/>
                    </a:rPr>
                    <a:t>         3 </a:t>
                  </a:r>
                </a:p>
              </p:txBody>
            </p:sp>
            <p:sp>
              <p:nvSpPr>
                <p:cNvPr id="327702" name="Line 22"/>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grpSp>
          <p:nvGrpSpPr>
            <p:cNvPr id="8" name="Group 23"/>
            <p:cNvGrpSpPr/>
            <p:nvPr/>
          </p:nvGrpSpPr>
          <p:grpSpPr bwMode="auto">
            <a:xfrm>
              <a:off x="3515" y="2478"/>
              <a:ext cx="1451" cy="273"/>
              <a:chOff x="1066" y="3793"/>
              <a:chExt cx="998" cy="273"/>
            </a:xfrm>
          </p:grpSpPr>
          <p:sp>
            <p:nvSpPr>
              <p:cNvPr id="327704" name="Rectangle 24"/>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7705" name="Line 25"/>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9" name="Group 26"/>
            <p:cNvGrpSpPr/>
            <p:nvPr/>
          </p:nvGrpSpPr>
          <p:grpSpPr bwMode="auto">
            <a:xfrm>
              <a:off x="3515" y="2749"/>
              <a:ext cx="1451" cy="273"/>
              <a:chOff x="1066" y="3793"/>
              <a:chExt cx="998" cy="273"/>
            </a:xfrm>
          </p:grpSpPr>
          <p:sp>
            <p:nvSpPr>
              <p:cNvPr id="327707" name="Rectangle 27"/>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7708" name="Line 28"/>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0" name="Group 29"/>
            <p:cNvGrpSpPr/>
            <p:nvPr/>
          </p:nvGrpSpPr>
          <p:grpSpPr bwMode="auto">
            <a:xfrm>
              <a:off x="3515" y="3021"/>
              <a:ext cx="1451" cy="273"/>
              <a:chOff x="1066" y="3793"/>
              <a:chExt cx="998" cy="273"/>
            </a:xfrm>
          </p:grpSpPr>
          <p:sp>
            <p:nvSpPr>
              <p:cNvPr id="327710" name="Rectangle 30"/>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7711" name="Line 31"/>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1" name="Group 32"/>
            <p:cNvGrpSpPr/>
            <p:nvPr/>
          </p:nvGrpSpPr>
          <p:grpSpPr bwMode="auto">
            <a:xfrm>
              <a:off x="3516" y="3294"/>
              <a:ext cx="1451" cy="273"/>
              <a:chOff x="1066" y="3793"/>
              <a:chExt cx="998" cy="273"/>
            </a:xfrm>
          </p:grpSpPr>
          <p:sp>
            <p:nvSpPr>
              <p:cNvPr id="327713" name="Rectangle 33"/>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7714" name="Line 34"/>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2" name="Group 35"/>
            <p:cNvGrpSpPr/>
            <p:nvPr/>
          </p:nvGrpSpPr>
          <p:grpSpPr bwMode="auto">
            <a:xfrm>
              <a:off x="3515" y="3566"/>
              <a:ext cx="1451" cy="273"/>
              <a:chOff x="1066" y="3793"/>
              <a:chExt cx="998" cy="273"/>
            </a:xfrm>
          </p:grpSpPr>
          <p:sp>
            <p:nvSpPr>
              <p:cNvPr id="327716" name="Rectangle 36"/>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7717" name="Line 37"/>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nvGrpSpPr>
            <p:cNvPr id="13" name="Group 38"/>
            <p:cNvGrpSpPr/>
            <p:nvPr/>
          </p:nvGrpSpPr>
          <p:grpSpPr bwMode="auto">
            <a:xfrm>
              <a:off x="3516" y="3839"/>
              <a:ext cx="1451" cy="273"/>
              <a:chOff x="1066" y="3793"/>
              <a:chExt cx="998" cy="273"/>
            </a:xfrm>
          </p:grpSpPr>
          <p:sp>
            <p:nvSpPr>
              <p:cNvPr id="327719" name="Rectangle 39"/>
              <p:cNvSpPr>
                <a:spLocks noChangeArrowheads="1"/>
              </p:cNvSpPr>
              <p:nvPr/>
            </p:nvSpPr>
            <p:spPr bwMode="auto">
              <a:xfrm>
                <a:off x="1066" y="3793"/>
                <a:ext cx="998" cy="273"/>
              </a:xfrm>
              <a:prstGeom prst="rect">
                <a:avLst/>
              </a:prstGeom>
              <a:noFill/>
              <a:ln w="22225">
                <a:solidFill>
                  <a:srgbClr val="000000"/>
                </a:solidFill>
                <a:miter lim="800000"/>
              </a:ln>
              <a:effectLst/>
            </p:spPr>
            <p:txBody>
              <a:bodyPr wrap="none" anchor="ctr"/>
              <a:lstStyle/>
              <a:p>
                <a:r>
                  <a:rPr lang="zh-CN" altLang="en-US" sz="2000" b="1">
                    <a:solidFill>
                      <a:srgbClr val="CC0000"/>
                    </a:solidFill>
                    <a:latin typeface="黑体" panose="02010609060101010101" pitchFamily="49" charset="-122"/>
                    <a:ea typeface="黑体" panose="02010609060101010101" pitchFamily="49" charset="-122"/>
                  </a:rPr>
                  <a:t> 伪造</a:t>
                </a:r>
                <a:r>
                  <a:rPr lang="en-US" altLang="zh-CN" sz="2000" b="1">
                    <a:solidFill>
                      <a:srgbClr val="CC0000"/>
                    </a:solidFill>
                    <a:ea typeface="宋体" panose="02010600030101010101" pitchFamily="2" charset="-122"/>
                  </a:rPr>
                  <a:t>MAC</a:t>
                </a:r>
                <a:r>
                  <a:rPr lang="en-US" altLang="zh-CN" sz="2000" b="1" baseline="-25000">
                    <a:solidFill>
                      <a:srgbClr val="CC0000"/>
                    </a:solidFill>
                    <a:ea typeface="宋体" panose="02010600030101010101" pitchFamily="2" charset="-122"/>
                  </a:rPr>
                  <a:t> </a:t>
                </a:r>
                <a:r>
                  <a:rPr lang="en-US" altLang="zh-CN" sz="2000" b="1">
                    <a:solidFill>
                      <a:srgbClr val="CC0000"/>
                    </a:solidFill>
                    <a:ea typeface="宋体" panose="02010600030101010101" pitchFamily="2" charset="-122"/>
                  </a:rPr>
                  <a:t>      3 </a:t>
                </a:r>
              </a:p>
            </p:txBody>
          </p:sp>
          <p:sp>
            <p:nvSpPr>
              <p:cNvPr id="327720" name="Line 40"/>
              <p:cNvSpPr>
                <a:spLocks noChangeShapeType="1"/>
              </p:cNvSpPr>
              <p:nvPr/>
            </p:nvSpPr>
            <p:spPr bwMode="auto">
              <a:xfrm>
                <a:off x="1701" y="3793"/>
                <a:ext cx="0" cy="272"/>
              </a:xfrm>
              <a:prstGeom prst="line">
                <a:avLst/>
              </a:prstGeom>
              <a:noFill/>
              <a:ln w="9525">
                <a:solidFill>
                  <a:srgbClr val="000000"/>
                </a:solidFill>
                <a:round/>
              </a:ln>
              <a:effec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684"/>
                                        </p:tgtEl>
                                        <p:attrNameLst>
                                          <p:attrName>style.visibility</p:attrName>
                                        </p:attrNameLst>
                                      </p:cBhvr>
                                      <p:to>
                                        <p:strVal val="visible"/>
                                      </p:to>
                                    </p:set>
                                    <p:animEffect transition="in" filter="wipe(left)">
                                      <p:cBhvr>
                                        <p:cTn id="7" dur="500"/>
                                        <p:tgtEl>
                                          <p:spTgt spid="32768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27684"/>
                                        </p:tgtEl>
                                        <p:attrNameLst>
                                          <p:attrName>style.visibility</p:attrName>
                                        </p:attrNameLst>
                                      </p:cBhvr>
                                      <p:to>
                                        <p:strVal val="hidden"/>
                                      </p:to>
                                    </p:set>
                                  </p:childTnLst>
                                </p:cTn>
                              </p:par>
                            </p:childTnLst>
                          </p:cTn>
                        </p:par>
                        <p:par>
                          <p:cTn id="12" fill="hold">
                            <p:stCondLst>
                              <p:cond delay="0"/>
                            </p:stCondLst>
                            <p:childTnLst>
                              <p:par>
                                <p:cTn id="13" presetID="1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lide(fromBottom)">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4" grpId="0" bldLvl="0" animBg="1"/>
      <p:bldP spid="327684" grpId="1"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04323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466976"/>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498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5131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390775"/>
            <a:ext cx="5497512" cy="579438"/>
          </a:xfrm>
          <a:prstGeom prst="rect">
            <a:avLst/>
          </a:prstGeom>
          <a:noFill/>
          <a:ln w="9525" algn="ctr">
            <a:noFill/>
            <a:miter lim="800000"/>
          </a:ln>
          <a:effectLst/>
        </p:spPr>
        <p:txBody>
          <a:bodyPr>
            <a:spAutoFit/>
          </a:bodyPr>
          <a:lstStyle/>
          <a:p>
            <a:pPr eaLnBrk="0" hangingPunct="0"/>
            <a:r>
              <a:rPr lang="zh-CN" altLang="en-US" sz="3200" b="1" dirty="0">
                <a:solidFill>
                  <a:srgbClr val="000000"/>
                </a:solidFill>
                <a:ea typeface="黑体" panose="02010609060101010101" pitchFamily="49" charset="-122"/>
              </a:rPr>
              <a:t>流量劫持</a:t>
            </a:r>
          </a:p>
        </p:txBody>
      </p:sp>
      <p:sp>
        <p:nvSpPr>
          <p:cNvPr id="64571" name="Text Box 59"/>
          <p:cNvSpPr txBox="1">
            <a:spLocks noChangeArrowheads="1"/>
          </p:cNvSpPr>
          <p:nvPr/>
        </p:nvSpPr>
        <p:spPr bwMode="gray">
          <a:xfrm>
            <a:off x="1101725" y="35448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0989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458628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444875"/>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数据采集</a:t>
            </a:r>
          </a:p>
        </p:txBody>
      </p:sp>
      <p:sp>
        <p:nvSpPr>
          <p:cNvPr id="64585" name="Text Box 73"/>
          <p:cNvSpPr txBox="1">
            <a:spLocks noChangeArrowheads="1"/>
          </p:cNvSpPr>
          <p:nvPr/>
        </p:nvSpPr>
        <p:spPr bwMode="gray">
          <a:xfrm>
            <a:off x="1082675" y="46275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17207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450976"/>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414463"/>
            <a:ext cx="5640387" cy="579437"/>
          </a:xfrm>
          <a:prstGeom prst="rect">
            <a:avLst/>
          </a:prstGeom>
          <a:solidFill>
            <a:srgbClr val="FFC000"/>
          </a:solid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网络监听概述</a:t>
            </a:r>
          </a:p>
        </p:txBody>
      </p:sp>
      <p:sp>
        <p:nvSpPr>
          <p:cNvPr id="64552" name="Text Box 40"/>
          <p:cNvSpPr txBox="1">
            <a:spLocks noChangeArrowheads="1"/>
          </p:cNvSpPr>
          <p:nvPr/>
        </p:nvSpPr>
        <p:spPr bwMode="gray">
          <a:xfrm>
            <a:off x="1108075" y="1482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0431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4503738"/>
            <a:ext cx="56118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网络监听工具</a:t>
            </a:r>
          </a:p>
        </p:txBody>
      </p:sp>
      <p:sp>
        <p:nvSpPr>
          <p:cNvPr id="28" name="Rectangle 57"/>
          <p:cNvSpPr>
            <a:spLocks noChangeArrowheads="1"/>
          </p:cNvSpPr>
          <p:nvPr/>
        </p:nvSpPr>
        <p:spPr bwMode="gray">
          <a:xfrm rot="3419336">
            <a:off x="1014412" y="5484813"/>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9" name="Text Box 59"/>
          <p:cNvSpPr txBox="1">
            <a:spLocks noChangeArrowheads="1"/>
          </p:cNvSpPr>
          <p:nvPr/>
        </p:nvSpPr>
        <p:spPr bwMode="gray">
          <a:xfrm>
            <a:off x="1079091" y="5516563"/>
            <a:ext cx="380232" cy="461665"/>
          </a:xfrm>
          <a:prstGeom prst="rect">
            <a:avLst/>
          </a:prstGeom>
          <a:noFill/>
          <a:ln w="9525" algn="ctr">
            <a:noFill/>
            <a:miter lim="800000"/>
          </a:ln>
          <a:effectLst/>
        </p:spPr>
        <p:txBody>
          <a:bodyPr wrap="none">
            <a:spAutoFit/>
          </a:bodyPr>
          <a:lstStyle/>
          <a:p>
            <a:pPr algn="ctr" eaLnBrk="0" hangingPunct="0"/>
            <a:r>
              <a:rPr lang="en-US" altLang="zh-CN" sz="2400" b="1" dirty="0">
                <a:solidFill>
                  <a:schemeClr val="bg1"/>
                </a:solidFill>
                <a:ea typeface="宋体" panose="02010600030101010101" pitchFamily="2" charset="-122"/>
              </a:rPr>
              <a:t>5</a:t>
            </a:r>
          </a:p>
        </p:txBody>
      </p:sp>
      <p:sp>
        <p:nvSpPr>
          <p:cNvPr id="30" name="Line 75"/>
          <p:cNvSpPr>
            <a:spLocks noChangeShapeType="1"/>
          </p:cNvSpPr>
          <p:nvPr/>
        </p:nvSpPr>
        <p:spPr bwMode="gray">
          <a:xfrm>
            <a:off x="1293813" y="6070600"/>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31" name="Text Box 72"/>
          <p:cNvSpPr txBox="1">
            <a:spLocks noChangeArrowheads="1"/>
          </p:cNvSpPr>
          <p:nvPr/>
        </p:nvSpPr>
        <p:spPr bwMode="gray">
          <a:xfrm>
            <a:off x="1822451" y="5416550"/>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网络监听防御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1131888" y="282575"/>
            <a:ext cx="7416800" cy="792163"/>
          </a:xfrm>
        </p:spPr>
        <p:txBody>
          <a:bodyPr/>
          <a:lstStyle/>
          <a:p>
            <a:r>
              <a:rPr lang="en-US" altLang="zh-CN" sz="3600" dirty="0"/>
              <a:t>(</a:t>
            </a:r>
            <a:r>
              <a:rPr lang="zh-CN" altLang="en-US" sz="3600" dirty="0"/>
              <a:t>三</a:t>
            </a:r>
            <a:r>
              <a:rPr lang="en-US" altLang="zh-CN" sz="3600" dirty="0"/>
              <a:t>)</a:t>
            </a:r>
            <a:r>
              <a:rPr lang="zh-CN" altLang="en-US" sz="3600" dirty="0">
                <a:latin typeface="Times New Roman" panose="02020603050405020304" pitchFamily="18" charset="0"/>
              </a:rPr>
              <a:t>交换网络监听：</a:t>
            </a:r>
            <a:r>
              <a:rPr lang="en-US" altLang="zh-CN" sz="3600" dirty="0">
                <a:latin typeface="Times New Roman" panose="02020603050405020304" pitchFamily="18" charset="0"/>
              </a:rPr>
              <a:t>MAC</a:t>
            </a:r>
            <a:r>
              <a:rPr lang="zh-CN" altLang="en-US" sz="3600" dirty="0">
                <a:latin typeface="Times New Roman" panose="02020603050405020304" pitchFamily="18" charset="0"/>
              </a:rPr>
              <a:t>洪泛</a:t>
            </a:r>
          </a:p>
        </p:txBody>
      </p:sp>
      <p:sp>
        <p:nvSpPr>
          <p:cNvPr id="328707" name="Rectangle 3"/>
          <p:cNvSpPr>
            <a:spLocks noGrp="1" noChangeArrowheads="1"/>
          </p:cNvSpPr>
          <p:nvPr>
            <p:ph type="body" idx="1"/>
          </p:nvPr>
        </p:nvSpPr>
        <p:spPr>
          <a:xfrm>
            <a:off x="400050" y="1514475"/>
            <a:ext cx="8362950" cy="4524375"/>
          </a:xfrm>
        </p:spPr>
        <p:txBody>
          <a:bodyPr/>
          <a:lstStyle/>
          <a:p>
            <a:r>
              <a:rPr lang="zh-CN" altLang="en-US" sz="3100" dirty="0"/>
              <a:t>问题：</a:t>
            </a:r>
          </a:p>
          <a:p>
            <a:pPr lvl="1"/>
            <a:r>
              <a:rPr lang="zh-CN" altLang="en-US" sz="2700" dirty="0"/>
              <a:t>网络速度明显降低；</a:t>
            </a:r>
          </a:p>
          <a:p>
            <a:pPr lvl="1"/>
            <a:r>
              <a:rPr lang="zh-CN" altLang="en-US" sz="2700" dirty="0"/>
              <a:t>目前许多交换机具有</a:t>
            </a:r>
            <a:r>
              <a:rPr lang="en-US" altLang="zh-CN" sz="2700" dirty="0"/>
              <a:t>MAC</a:t>
            </a:r>
            <a:r>
              <a:rPr lang="zh-CN" altLang="en-US" sz="2700" dirty="0"/>
              <a:t>洪泛免疫功能。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 calcmode="lin" valueType="num">
                                      <p:cBhvr additive="base">
                                        <p:cTn id="7" dur="500" fill="hold"/>
                                        <p:tgtEl>
                                          <p:spTgt spid="3287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87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8707">
                                            <p:txEl>
                                              <p:pRg st="1" end="1"/>
                                            </p:txEl>
                                          </p:spTgt>
                                        </p:tgtEl>
                                        <p:attrNameLst>
                                          <p:attrName>style.visibility</p:attrName>
                                        </p:attrNameLst>
                                      </p:cBhvr>
                                      <p:to>
                                        <p:strVal val="visible"/>
                                      </p:to>
                                    </p:set>
                                    <p:anim calcmode="lin" valueType="num">
                                      <p:cBhvr additive="base">
                                        <p:cTn id="13" dur="500" fill="hold"/>
                                        <p:tgtEl>
                                          <p:spTgt spid="3287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87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8707">
                                            <p:txEl>
                                              <p:pRg st="2" end="2"/>
                                            </p:txEl>
                                          </p:spTgt>
                                        </p:tgtEl>
                                        <p:attrNameLst>
                                          <p:attrName>style.visibility</p:attrName>
                                        </p:attrNameLst>
                                      </p:cBhvr>
                                      <p:to>
                                        <p:strVal val="visible"/>
                                      </p:to>
                                    </p:set>
                                    <p:anim calcmode="lin" valueType="num">
                                      <p:cBhvr additive="base">
                                        <p:cTn id="19" dur="500" fill="hold"/>
                                        <p:tgtEl>
                                          <p:spTgt spid="3287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870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AutoShape 2"/>
          <p:cNvSpPr>
            <a:spLocks noChangeArrowheads="1"/>
          </p:cNvSpPr>
          <p:nvPr/>
        </p:nvSpPr>
        <p:spPr bwMode="auto">
          <a:xfrm>
            <a:off x="5219700" y="5534025"/>
            <a:ext cx="2808288" cy="792163"/>
          </a:xfrm>
          <a:prstGeom prst="wedgeRectCallout">
            <a:avLst>
              <a:gd name="adj1" fmla="val -40051"/>
              <a:gd name="adj2" fmla="val -88074"/>
            </a:avLst>
          </a:prstGeom>
          <a:solidFill>
            <a:srgbClr val="CCECFF">
              <a:alpha val="70000"/>
            </a:srgbClr>
          </a:solidFill>
          <a:ln w="38100">
            <a:solidFill>
              <a:schemeClr val="tx1"/>
            </a:solidFill>
            <a:miter lim="800000"/>
          </a:ln>
          <a:effectLst/>
        </p:spPr>
        <p:txBody>
          <a:bodyPr anchor="ctr" anchorCtr="1"/>
          <a:lstStyle/>
          <a:p>
            <a:r>
              <a:rPr lang="zh-CN" altLang="en-US" b="1">
                <a:solidFill>
                  <a:srgbClr val="990000"/>
                </a:solidFill>
                <a:latin typeface="Times New Roman" panose="02020603050405020304" pitchFamily="18" charset="0"/>
                <a:ea typeface="黑体" panose="02010609060101010101" pitchFamily="49" charset="-122"/>
              </a:rPr>
              <a:t>步骤</a:t>
            </a:r>
            <a:r>
              <a:rPr lang="en-US" altLang="zh-CN" b="1">
                <a:solidFill>
                  <a:srgbClr val="990000"/>
                </a:solidFill>
                <a:latin typeface="Times New Roman" panose="02020603050405020304" pitchFamily="18" charset="0"/>
                <a:ea typeface="黑体" panose="02010609060101010101" pitchFamily="49" charset="-122"/>
              </a:rPr>
              <a:t>1</a:t>
            </a:r>
            <a:r>
              <a:rPr lang="zh-CN" altLang="en-US" b="1">
                <a:solidFill>
                  <a:srgbClr val="000099"/>
                </a:solidFill>
                <a:latin typeface="Times New Roman" panose="02020603050405020304" pitchFamily="18" charset="0"/>
                <a:ea typeface="黑体" panose="02010609060101010101" pitchFamily="49" charset="-122"/>
              </a:rPr>
              <a:t>：攻击者向主机</a:t>
            </a:r>
            <a:r>
              <a:rPr lang="en-US" altLang="zh-CN" b="1">
                <a:solidFill>
                  <a:srgbClr val="000099"/>
                </a:solidFill>
                <a:latin typeface="Times New Roman" panose="02020603050405020304" pitchFamily="18" charset="0"/>
                <a:ea typeface="黑体" panose="02010609060101010101" pitchFamily="49" charset="-122"/>
              </a:rPr>
              <a:t>A</a:t>
            </a:r>
            <a:r>
              <a:rPr lang="zh-CN" altLang="en-US" b="1">
                <a:solidFill>
                  <a:srgbClr val="000099"/>
                </a:solidFill>
                <a:latin typeface="Times New Roman" panose="02020603050405020304" pitchFamily="18" charset="0"/>
                <a:ea typeface="黑体" panose="02010609060101010101" pitchFamily="49" charset="-122"/>
              </a:rPr>
              <a:t>和</a:t>
            </a:r>
            <a:r>
              <a:rPr lang="en-US" altLang="zh-CN" b="1">
                <a:solidFill>
                  <a:srgbClr val="000099"/>
                </a:solidFill>
                <a:latin typeface="Times New Roman" panose="02020603050405020304" pitchFamily="18" charset="0"/>
                <a:ea typeface="黑体" panose="02010609060101010101" pitchFamily="49" charset="-122"/>
              </a:rPr>
              <a:t>B</a:t>
            </a:r>
            <a:r>
              <a:rPr lang="zh-CN" altLang="en-US" b="1">
                <a:solidFill>
                  <a:srgbClr val="000099"/>
                </a:solidFill>
                <a:latin typeface="Times New Roman" panose="02020603050405020304" pitchFamily="18" charset="0"/>
                <a:ea typeface="黑体" panose="02010609060101010101" pitchFamily="49" charset="-122"/>
              </a:rPr>
              <a:t>发送</a:t>
            </a:r>
            <a:r>
              <a:rPr lang="en-US" altLang="zh-CN" b="1">
                <a:solidFill>
                  <a:srgbClr val="000099"/>
                </a:solidFill>
                <a:latin typeface="Times New Roman" panose="02020603050405020304" pitchFamily="18" charset="0"/>
                <a:ea typeface="黑体" panose="02010609060101010101" pitchFamily="49" charset="-122"/>
              </a:rPr>
              <a:t>ARP</a:t>
            </a:r>
            <a:r>
              <a:rPr lang="zh-CN" altLang="en-US" b="1">
                <a:solidFill>
                  <a:srgbClr val="000099"/>
                </a:solidFill>
                <a:latin typeface="Times New Roman" panose="02020603050405020304" pitchFamily="18" charset="0"/>
                <a:ea typeface="黑体" panose="02010609060101010101" pitchFamily="49" charset="-122"/>
              </a:rPr>
              <a:t>欺骗报文</a:t>
            </a:r>
          </a:p>
        </p:txBody>
      </p:sp>
      <p:sp>
        <p:nvSpPr>
          <p:cNvPr id="329731" name="Rectangle 3"/>
          <p:cNvSpPr>
            <a:spLocks noGrp="1" noChangeArrowheads="1"/>
          </p:cNvSpPr>
          <p:nvPr>
            <p:ph type="title"/>
          </p:nvPr>
        </p:nvSpPr>
        <p:spPr>
          <a:xfrm>
            <a:off x="1227138" y="177800"/>
            <a:ext cx="7272337" cy="792163"/>
          </a:xfrm>
        </p:spPr>
        <p:txBody>
          <a:bodyPr/>
          <a:lstStyle/>
          <a:p>
            <a:r>
              <a:rPr lang="en-US" altLang="zh-CN" sz="3600" dirty="0"/>
              <a:t>(</a:t>
            </a:r>
            <a:r>
              <a:rPr lang="zh-CN" altLang="en-US" sz="3600" dirty="0"/>
              <a:t>四</a:t>
            </a:r>
            <a:r>
              <a:rPr lang="en-US" altLang="zh-CN" sz="3600" dirty="0"/>
              <a:t>)</a:t>
            </a:r>
            <a:r>
              <a:rPr lang="zh-CN" altLang="en-US" sz="3600" dirty="0">
                <a:latin typeface="Times New Roman" panose="02020603050405020304" pitchFamily="18" charset="0"/>
              </a:rPr>
              <a:t>交换网络监听：</a:t>
            </a:r>
            <a:r>
              <a:rPr lang="en-US" altLang="zh-CN" sz="3600" dirty="0">
                <a:latin typeface="Times New Roman" panose="02020603050405020304" pitchFamily="18" charset="0"/>
              </a:rPr>
              <a:t>ARP</a:t>
            </a:r>
            <a:r>
              <a:rPr lang="zh-CN" altLang="en-US" sz="3600" dirty="0">
                <a:latin typeface="Times New Roman" panose="02020603050405020304" pitchFamily="18" charset="0"/>
              </a:rPr>
              <a:t>欺骗</a:t>
            </a:r>
          </a:p>
        </p:txBody>
      </p:sp>
      <p:sp>
        <p:nvSpPr>
          <p:cNvPr id="329732" name="Line 4"/>
          <p:cNvSpPr>
            <a:spLocks noChangeShapeType="1"/>
          </p:cNvSpPr>
          <p:nvPr/>
        </p:nvSpPr>
        <p:spPr bwMode="auto">
          <a:xfrm>
            <a:off x="8243888" y="1195388"/>
            <a:ext cx="0" cy="5183187"/>
          </a:xfrm>
          <a:prstGeom prst="line">
            <a:avLst/>
          </a:prstGeom>
          <a:noFill/>
          <a:ln w="22225">
            <a:solidFill>
              <a:schemeClr val="tx1"/>
            </a:solidFill>
            <a:round/>
          </a:ln>
          <a:effectLst/>
        </p:spPr>
        <p:txBody>
          <a:bodyPr/>
          <a:lstStyle/>
          <a:p>
            <a:endParaRPr lang="zh-CN" altLang="en-US"/>
          </a:p>
        </p:txBody>
      </p:sp>
      <p:pic>
        <p:nvPicPr>
          <p:cNvPr id="329733" name="Picture 5" descr="snap"/>
          <p:cNvPicPr>
            <a:picLocks noChangeAspect="1" noChangeArrowheads="1"/>
          </p:cNvPicPr>
          <p:nvPr/>
        </p:nvPicPr>
        <p:blipFill>
          <a:blip r:embed="rId2" cstate="print"/>
          <a:srcRect/>
          <a:stretch>
            <a:fillRect/>
          </a:stretch>
        </p:blipFill>
        <p:spPr bwMode="auto">
          <a:xfrm>
            <a:off x="1116013" y="3713163"/>
            <a:ext cx="720725" cy="650875"/>
          </a:xfrm>
          <a:prstGeom prst="rect">
            <a:avLst/>
          </a:prstGeom>
          <a:noFill/>
        </p:spPr>
      </p:pic>
      <p:pic>
        <p:nvPicPr>
          <p:cNvPr id="329734" name="Picture 6" descr="snap"/>
          <p:cNvPicPr>
            <a:picLocks noChangeAspect="1" noChangeArrowheads="1"/>
          </p:cNvPicPr>
          <p:nvPr/>
        </p:nvPicPr>
        <p:blipFill>
          <a:blip r:embed="rId2" cstate="print"/>
          <a:srcRect/>
          <a:stretch>
            <a:fillRect/>
          </a:stretch>
        </p:blipFill>
        <p:spPr bwMode="auto">
          <a:xfrm>
            <a:off x="3876675" y="1338263"/>
            <a:ext cx="720725" cy="650875"/>
          </a:xfrm>
          <a:prstGeom prst="rect">
            <a:avLst/>
          </a:prstGeom>
          <a:noFill/>
        </p:spPr>
      </p:pic>
      <p:pic>
        <p:nvPicPr>
          <p:cNvPr id="329735" name="Picture 7" descr="snap"/>
          <p:cNvPicPr>
            <a:picLocks noChangeAspect="1" noChangeArrowheads="1"/>
          </p:cNvPicPr>
          <p:nvPr/>
        </p:nvPicPr>
        <p:blipFill>
          <a:blip r:embed="rId3" cstate="print"/>
          <a:srcRect/>
          <a:stretch>
            <a:fillRect/>
          </a:stretch>
        </p:blipFill>
        <p:spPr bwMode="auto">
          <a:xfrm>
            <a:off x="8027988" y="3643313"/>
            <a:ext cx="554037" cy="792162"/>
          </a:xfrm>
          <a:prstGeom prst="rect">
            <a:avLst/>
          </a:prstGeom>
          <a:noFill/>
        </p:spPr>
      </p:pic>
      <p:sp>
        <p:nvSpPr>
          <p:cNvPr id="329736" name="Oval 8"/>
          <p:cNvSpPr>
            <a:spLocks noChangeArrowheads="1"/>
          </p:cNvSpPr>
          <p:nvPr/>
        </p:nvSpPr>
        <p:spPr bwMode="auto">
          <a:xfrm>
            <a:off x="3924300" y="3740150"/>
            <a:ext cx="647700" cy="608013"/>
          </a:xfrm>
          <a:prstGeom prst="ellipse">
            <a:avLst/>
          </a:prstGeom>
          <a:solidFill>
            <a:srgbClr val="808080"/>
          </a:solidFill>
          <a:ln w="9525">
            <a:solidFill>
              <a:srgbClr val="333333"/>
            </a:solidFill>
            <a:round/>
          </a:ln>
          <a:effectLst/>
        </p:spPr>
        <p:txBody>
          <a:bodyPr wrap="none" anchor="ctr"/>
          <a:lstStyle/>
          <a:p>
            <a:pPr algn="ctr"/>
            <a:r>
              <a:rPr lang="zh-CN" altLang="en-US" sz="1600" b="1">
                <a:solidFill>
                  <a:schemeClr val="bg1"/>
                </a:solidFill>
                <a:latin typeface="Times New Roman" panose="02020603050405020304" pitchFamily="18" charset="0"/>
                <a:ea typeface="黑体" panose="02010609060101010101" pitchFamily="49" charset="-122"/>
              </a:rPr>
              <a:t>交换机 </a:t>
            </a:r>
          </a:p>
        </p:txBody>
      </p:sp>
      <p:cxnSp>
        <p:nvCxnSpPr>
          <p:cNvPr id="329737" name="AutoShape 9"/>
          <p:cNvCxnSpPr>
            <a:cxnSpLocks noChangeShapeType="1"/>
            <a:stCxn id="329736" idx="6"/>
            <a:endCxn id="0" idx="1"/>
          </p:cNvCxnSpPr>
          <p:nvPr/>
        </p:nvCxnSpPr>
        <p:spPr bwMode="auto">
          <a:xfrm flipV="1">
            <a:off x="4572000" y="4040188"/>
            <a:ext cx="3455988" cy="4762"/>
          </a:xfrm>
          <a:prstGeom prst="straightConnector1">
            <a:avLst/>
          </a:prstGeom>
          <a:noFill/>
          <a:ln w="15875">
            <a:solidFill>
              <a:schemeClr val="tx1"/>
            </a:solidFill>
            <a:round/>
          </a:ln>
          <a:effectLst/>
        </p:spPr>
      </p:cxnSp>
      <p:cxnSp>
        <p:nvCxnSpPr>
          <p:cNvPr id="329738" name="AutoShape 10"/>
          <p:cNvCxnSpPr>
            <a:cxnSpLocks noChangeShapeType="1"/>
            <a:stCxn id="0" idx="3"/>
            <a:endCxn id="329736" idx="2"/>
          </p:cNvCxnSpPr>
          <p:nvPr/>
        </p:nvCxnSpPr>
        <p:spPr bwMode="auto">
          <a:xfrm>
            <a:off x="1836738" y="4038600"/>
            <a:ext cx="2087562" cy="6350"/>
          </a:xfrm>
          <a:prstGeom prst="straightConnector1">
            <a:avLst/>
          </a:prstGeom>
          <a:noFill/>
          <a:ln w="15875">
            <a:solidFill>
              <a:schemeClr val="tx1"/>
            </a:solidFill>
            <a:round/>
          </a:ln>
          <a:effectLst/>
        </p:spPr>
      </p:cxnSp>
      <p:cxnSp>
        <p:nvCxnSpPr>
          <p:cNvPr id="329739" name="AutoShape 11"/>
          <p:cNvCxnSpPr>
            <a:cxnSpLocks noChangeShapeType="1"/>
            <a:stCxn id="0" idx="2"/>
            <a:endCxn id="329736" idx="0"/>
          </p:cNvCxnSpPr>
          <p:nvPr/>
        </p:nvCxnSpPr>
        <p:spPr bwMode="auto">
          <a:xfrm>
            <a:off x="4237038" y="1989138"/>
            <a:ext cx="11112" cy="1751012"/>
          </a:xfrm>
          <a:prstGeom prst="straightConnector1">
            <a:avLst/>
          </a:prstGeom>
          <a:noFill/>
          <a:ln w="15875">
            <a:solidFill>
              <a:schemeClr val="tx1"/>
            </a:solidFill>
            <a:round/>
          </a:ln>
          <a:effectLst/>
        </p:spPr>
      </p:cxnSp>
      <p:pic>
        <p:nvPicPr>
          <p:cNvPr id="329740" name="Picture 12" descr="snap"/>
          <p:cNvPicPr>
            <a:picLocks noChangeAspect="1" noChangeArrowheads="1"/>
          </p:cNvPicPr>
          <p:nvPr/>
        </p:nvPicPr>
        <p:blipFill>
          <a:blip r:embed="rId4" cstate="print"/>
          <a:srcRect/>
          <a:stretch>
            <a:fillRect/>
          </a:stretch>
        </p:blipFill>
        <p:spPr bwMode="auto">
          <a:xfrm>
            <a:off x="3851275" y="5508625"/>
            <a:ext cx="792163" cy="727075"/>
          </a:xfrm>
          <a:prstGeom prst="rect">
            <a:avLst/>
          </a:prstGeom>
          <a:noFill/>
        </p:spPr>
      </p:pic>
      <p:cxnSp>
        <p:nvCxnSpPr>
          <p:cNvPr id="329741" name="AutoShape 13"/>
          <p:cNvCxnSpPr>
            <a:cxnSpLocks noChangeShapeType="1"/>
            <a:stCxn id="0" idx="0"/>
            <a:endCxn id="329736" idx="4"/>
          </p:cNvCxnSpPr>
          <p:nvPr/>
        </p:nvCxnSpPr>
        <p:spPr bwMode="auto">
          <a:xfrm flipV="1">
            <a:off x="4248150" y="4348163"/>
            <a:ext cx="0" cy="1160462"/>
          </a:xfrm>
          <a:prstGeom prst="straightConnector1">
            <a:avLst/>
          </a:prstGeom>
          <a:noFill/>
          <a:ln w="15875">
            <a:solidFill>
              <a:schemeClr val="tx1"/>
            </a:solidFill>
            <a:round/>
          </a:ln>
          <a:effectLst/>
        </p:spPr>
      </p:cxnSp>
      <p:sp>
        <p:nvSpPr>
          <p:cNvPr id="329742" name="Text Box 14"/>
          <p:cNvSpPr txBox="1">
            <a:spLocks noChangeArrowheads="1"/>
          </p:cNvSpPr>
          <p:nvPr/>
        </p:nvSpPr>
        <p:spPr bwMode="auto">
          <a:xfrm>
            <a:off x="7523163" y="1050925"/>
            <a:ext cx="720725" cy="366713"/>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内网</a:t>
            </a:r>
            <a:endParaRPr lang="en-US" altLang="zh-CN" b="1">
              <a:latin typeface="Times New Roman" panose="02020603050405020304" pitchFamily="18" charset="0"/>
              <a:ea typeface="黑体" panose="02010609060101010101" pitchFamily="49" charset="-122"/>
            </a:endParaRPr>
          </a:p>
        </p:txBody>
      </p:sp>
      <p:sp>
        <p:nvSpPr>
          <p:cNvPr id="329743" name="Text Box 15"/>
          <p:cNvSpPr txBox="1">
            <a:spLocks noChangeArrowheads="1"/>
          </p:cNvSpPr>
          <p:nvPr/>
        </p:nvSpPr>
        <p:spPr bwMode="auto">
          <a:xfrm>
            <a:off x="8243888" y="1050925"/>
            <a:ext cx="792162" cy="366713"/>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外网</a:t>
            </a:r>
            <a:endParaRPr lang="en-US" altLang="zh-CN" b="1">
              <a:latin typeface="Times New Roman" panose="02020603050405020304" pitchFamily="18" charset="0"/>
              <a:ea typeface="黑体" panose="02010609060101010101" pitchFamily="49" charset="-122"/>
            </a:endParaRPr>
          </a:p>
        </p:txBody>
      </p:sp>
      <p:sp>
        <p:nvSpPr>
          <p:cNvPr id="329744" name="Line 16"/>
          <p:cNvSpPr>
            <a:spLocks noChangeShapeType="1"/>
          </p:cNvSpPr>
          <p:nvPr/>
        </p:nvSpPr>
        <p:spPr bwMode="auto">
          <a:xfrm>
            <a:off x="8531225" y="4043363"/>
            <a:ext cx="433388" cy="0"/>
          </a:xfrm>
          <a:prstGeom prst="line">
            <a:avLst/>
          </a:prstGeom>
          <a:noFill/>
          <a:ln w="15875">
            <a:solidFill>
              <a:schemeClr val="tx1"/>
            </a:solidFill>
            <a:round/>
          </a:ln>
          <a:effectLst/>
        </p:spPr>
        <p:txBody>
          <a:bodyPr/>
          <a:lstStyle/>
          <a:p>
            <a:endParaRPr lang="zh-CN" altLang="en-US"/>
          </a:p>
        </p:txBody>
      </p:sp>
      <p:sp>
        <p:nvSpPr>
          <p:cNvPr id="329745" name="Text Box 17"/>
          <p:cNvSpPr txBox="1">
            <a:spLocks noChangeArrowheads="1"/>
          </p:cNvSpPr>
          <p:nvPr/>
        </p:nvSpPr>
        <p:spPr bwMode="auto">
          <a:xfrm>
            <a:off x="3616325" y="1041400"/>
            <a:ext cx="1584325" cy="366713"/>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A:10.10.10.1</a:t>
            </a:r>
          </a:p>
        </p:txBody>
      </p:sp>
      <p:sp>
        <p:nvSpPr>
          <p:cNvPr id="329746" name="Text Box 18"/>
          <p:cNvSpPr txBox="1">
            <a:spLocks noChangeArrowheads="1"/>
          </p:cNvSpPr>
          <p:nvPr/>
        </p:nvSpPr>
        <p:spPr bwMode="auto">
          <a:xfrm>
            <a:off x="468313" y="4435475"/>
            <a:ext cx="1584325" cy="366713"/>
          </a:xfrm>
          <a:prstGeom prst="rect">
            <a:avLst/>
          </a:prstGeom>
          <a:noFill/>
          <a:ln w="9525">
            <a:noFill/>
            <a:miter lim="800000"/>
          </a:ln>
          <a:effectLst/>
        </p:spPr>
        <p:txBody>
          <a:bodyPr>
            <a:spAutoFit/>
          </a:bodyPr>
          <a:lstStyle/>
          <a:p>
            <a:r>
              <a:rPr lang="en-US" altLang="zh-CN" b="1">
                <a:latin typeface="Times New Roman" panose="02020603050405020304" pitchFamily="18" charset="0"/>
                <a:ea typeface="宋体" panose="02010600030101010101" pitchFamily="2" charset="-122"/>
              </a:rPr>
              <a:t>B:10.10.10.2</a:t>
            </a:r>
          </a:p>
        </p:txBody>
      </p:sp>
      <p:sp>
        <p:nvSpPr>
          <p:cNvPr id="329747" name="Text Box 19"/>
          <p:cNvSpPr txBox="1">
            <a:spLocks noChangeArrowheads="1"/>
          </p:cNvSpPr>
          <p:nvPr/>
        </p:nvSpPr>
        <p:spPr bwMode="auto">
          <a:xfrm>
            <a:off x="2673350" y="6016625"/>
            <a:ext cx="1584325" cy="366713"/>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C:10.10.10.3</a:t>
            </a:r>
          </a:p>
        </p:txBody>
      </p:sp>
      <p:sp>
        <p:nvSpPr>
          <p:cNvPr id="329748" name="Text Box 20"/>
          <p:cNvSpPr txBox="1">
            <a:spLocks noChangeArrowheads="1"/>
          </p:cNvSpPr>
          <p:nvPr/>
        </p:nvSpPr>
        <p:spPr bwMode="auto">
          <a:xfrm>
            <a:off x="7596188" y="4435475"/>
            <a:ext cx="1441450" cy="641350"/>
          </a:xfrm>
          <a:prstGeom prst="rect">
            <a:avLst/>
          </a:prstGeom>
          <a:noFill/>
          <a:ln w="9525">
            <a:noFill/>
            <a:miter lim="800000"/>
          </a:ln>
          <a:effectLst/>
        </p:spPr>
        <p:txBody>
          <a:bodyPr>
            <a:spAutoFit/>
          </a:bodyPr>
          <a:lstStyle/>
          <a:p>
            <a:r>
              <a:rPr lang="zh-CN" altLang="en-US" b="1">
                <a:ea typeface="宋体" panose="02010600030101010101" pitchFamily="2" charset="-122"/>
              </a:rPr>
              <a:t>路由器</a:t>
            </a:r>
            <a:r>
              <a:rPr lang="en-US" altLang="zh-CN" b="1">
                <a:ea typeface="宋体" panose="02010600030101010101" pitchFamily="2" charset="-122"/>
              </a:rPr>
              <a:t>R:</a:t>
            </a:r>
            <a:r>
              <a:rPr lang="en-US" altLang="zh-CN">
                <a:ea typeface="宋体" panose="02010600030101010101" pitchFamily="2" charset="-122"/>
              </a:rPr>
              <a:t> </a:t>
            </a:r>
            <a:r>
              <a:rPr lang="en-US" altLang="zh-CN" b="1">
                <a:latin typeface="Times New Roman" panose="02020603050405020304" pitchFamily="18" charset="0"/>
                <a:ea typeface="宋体" panose="02010600030101010101" pitchFamily="2" charset="-122"/>
              </a:rPr>
              <a:t>10.10.10.8</a:t>
            </a:r>
          </a:p>
        </p:txBody>
      </p:sp>
      <p:grpSp>
        <p:nvGrpSpPr>
          <p:cNvPr id="2" name="Group 21"/>
          <p:cNvGrpSpPr/>
          <p:nvPr/>
        </p:nvGrpSpPr>
        <p:grpSpPr bwMode="auto">
          <a:xfrm>
            <a:off x="3995738" y="4938713"/>
            <a:ext cx="2808287" cy="504825"/>
            <a:chOff x="2517" y="3203"/>
            <a:chExt cx="1769" cy="318"/>
          </a:xfrm>
        </p:grpSpPr>
        <p:sp>
          <p:nvSpPr>
            <p:cNvPr id="329750" name="Rectangle 22"/>
            <p:cNvSpPr>
              <a:spLocks noChangeArrowheads="1"/>
            </p:cNvSpPr>
            <p:nvPr/>
          </p:nvSpPr>
          <p:spPr bwMode="auto">
            <a:xfrm>
              <a:off x="2517" y="3430"/>
              <a:ext cx="91" cy="91"/>
            </a:xfrm>
            <a:prstGeom prst="rect">
              <a:avLst/>
            </a:prstGeom>
            <a:solidFill>
              <a:srgbClr val="FF0000"/>
            </a:solidFill>
            <a:ln w="9525">
              <a:solidFill>
                <a:schemeClr val="tx1"/>
              </a:solidFill>
              <a:miter lim="800000"/>
            </a:ln>
            <a:effectLst/>
          </p:spPr>
          <p:txBody>
            <a:bodyPr wrap="none" anchor="ctr"/>
            <a:lstStyle/>
            <a:p>
              <a:endParaRPr lang="zh-CN" altLang="en-US"/>
            </a:p>
          </p:txBody>
        </p:sp>
        <p:sp>
          <p:nvSpPr>
            <p:cNvPr id="329751" name="AutoShape 23"/>
            <p:cNvSpPr/>
            <p:nvPr/>
          </p:nvSpPr>
          <p:spPr bwMode="auto">
            <a:xfrm>
              <a:off x="2925" y="3203"/>
              <a:ext cx="1361" cy="318"/>
            </a:xfrm>
            <a:prstGeom prst="borderCallout1">
              <a:avLst>
                <a:gd name="adj1" fmla="val 22644"/>
                <a:gd name="adj2" fmla="val -3528"/>
                <a:gd name="adj3" fmla="val 87106"/>
                <a:gd name="adj4" fmla="val -22190"/>
              </a:avLst>
            </a:prstGeom>
            <a:solidFill>
              <a:schemeClr val="bg1"/>
            </a:solidFill>
            <a:ln w="9525">
              <a:solidFill>
                <a:schemeClr val="tx1"/>
              </a:solidFill>
              <a:miter lim="800000"/>
            </a:ln>
            <a:effectLst/>
          </p:spPr>
          <p:txBody>
            <a:bodyPr/>
            <a:lstStyle/>
            <a:p>
              <a:pPr algn="ctr"/>
              <a:r>
                <a:rPr lang="en-US" altLang="zh-CN" sz="1400" b="1">
                  <a:solidFill>
                    <a:srgbClr val="000000"/>
                  </a:solidFill>
                  <a:latin typeface="Times New Roman" panose="02020603050405020304" pitchFamily="18" charset="0"/>
                  <a:ea typeface="宋体" panose="02010600030101010101" pitchFamily="2" charset="-122"/>
                </a:rPr>
                <a:t>10.10.10.1</a:t>
              </a:r>
              <a:r>
                <a:rPr lang="zh-CN" altLang="en-US" sz="1400" b="1">
                  <a:solidFill>
                    <a:srgbClr val="000000"/>
                  </a:solidFill>
                  <a:latin typeface="Times New Roman" panose="02020603050405020304" pitchFamily="18" charset="0"/>
                  <a:ea typeface="宋体" panose="02010600030101010101" pitchFamily="2" charset="-122"/>
                </a:rPr>
                <a:t>的</a:t>
              </a:r>
              <a:r>
                <a:rPr lang="en-US" altLang="zh-CN" sz="1400" b="1">
                  <a:solidFill>
                    <a:srgbClr val="000000"/>
                  </a:solidFill>
                  <a:latin typeface="Times New Roman" panose="02020603050405020304" pitchFamily="18" charset="0"/>
                  <a:ea typeface="宋体" panose="02010600030101010101" pitchFamily="2" charset="-122"/>
                </a:rPr>
                <a:t>MAC</a:t>
              </a:r>
              <a:r>
                <a:rPr lang="zh-CN" altLang="en-US" sz="1400" b="1">
                  <a:solidFill>
                    <a:srgbClr val="000000"/>
                  </a:solidFill>
                  <a:latin typeface="Times New Roman" panose="02020603050405020304" pitchFamily="18" charset="0"/>
                  <a:ea typeface="宋体" panose="02010600030101010101" pitchFamily="2" charset="-122"/>
                </a:rPr>
                <a:t>地址是</a:t>
              </a:r>
              <a:r>
                <a:rPr lang="en-US" altLang="zh-CN" sz="1400" b="1">
                  <a:solidFill>
                    <a:srgbClr val="000000"/>
                  </a:solidFill>
                  <a:latin typeface="Times New Roman" panose="02020603050405020304" pitchFamily="18" charset="0"/>
                  <a:ea typeface="宋体" panose="02010600030101010101" pitchFamily="2" charset="-122"/>
                </a:rPr>
                <a:t>11:22:33:44:55:CC</a:t>
              </a:r>
            </a:p>
          </p:txBody>
        </p:sp>
      </p:grpSp>
      <p:grpSp>
        <p:nvGrpSpPr>
          <p:cNvPr id="3" name="Group 24"/>
          <p:cNvGrpSpPr/>
          <p:nvPr/>
        </p:nvGrpSpPr>
        <p:grpSpPr bwMode="auto">
          <a:xfrm>
            <a:off x="1403350" y="4938713"/>
            <a:ext cx="2736850" cy="504825"/>
            <a:chOff x="884" y="3203"/>
            <a:chExt cx="1724" cy="318"/>
          </a:xfrm>
        </p:grpSpPr>
        <p:sp>
          <p:nvSpPr>
            <p:cNvPr id="329753" name="Rectangle 25"/>
            <p:cNvSpPr>
              <a:spLocks noChangeArrowheads="1"/>
            </p:cNvSpPr>
            <p:nvPr/>
          </p:nvSpPr>
          <p:spPr bwMode="auto">
            <a:xfrm>
              <a:off x="2517" y="3430"/>
              <a:ext cx="91" cy="91"/>
            </a:xfrm>
            <a:prstGeom prst="rect">
              <a:avLst/>
            </a:prstGeom>
            <a:solidFill>
              <a:srgbClr val="FF0000"/>
            </a:solidFill>
            <a:ln w="9525">
              <a:solidFill>
                <a:schemeClr val="tx1"/>
              </a:solidFill>
              <a:miter lim="800000"/>
            </a:ln>
            <a:effectLst/>
          </p:spPr>
          <p:txBody>
            <a:bodyPr wrap="none" anchor="ctr"/>
            <a:lstStyle/>
            <a:p>
              <a:endParaRPr lang="zh-CN" altLang="en-US"/>
            </a:p>
          </p:txBody>
        </p:sp>
        <p:sp>
          <p:nvSpPr>
            <p:cNvPr id="329754" name="AutoShape 26"/>
            <p:cNvSpPr/>
            <p:nvPr/>
          </p:nvSpPr>
          <p:spPr bwMode="auto">
            <a:xfrm>
              <a:off x="884" y="3203"/>
              <a:ext cx="1361" cy="318"/>
            </a:xfrm>
            <a:prstGeom prst="borderCallout1">
              <a:avLst>
                <a:gd name="adj1" fmla="val 22644"/>
                <a:gd name="adj2" fmla="val 103528"/>
                <a:gd name="adj3" fmla="val 88366"/>
                <a:gd name="adj4" fmla="val 117856"/>
              </a:avLst>
            </a:prstGeom>
            <a:solidFill>
              <a:schemeClr val="bg1"/>
            </a:solidFill>
            <a:ln w="9525">
              <a:solidFill>
                <a:schemeClr val="tx1"/>
              </a:solidFill>
              <a:miter lim="800000"/>
            </a:ln>
            <a:effectLst/>
          </p:spPr>
          <p:txBody>
            <a:bodyPr/>
            <a:lstStyle/>
            <a:p>
              <a:pPr algn="ctr"/>
              <a:r>
                <a:rPr lang="en-US" altLang="zh-CN" sz="1400" b="1">
                  <a:solidFill>
                    <a:srgbClr val="000000"/>
                  </a:solidFill>
                  <a:latin typeface="Times New Roman" panose="02020603050405020304" pitchFamily="18" charset="0"/>
                  <a:ea typeface="宋体" panose="02010600030101010101" pitchFamily="2" charset="-122"/>
                </a:rPr>
                <a:t>10.10.10.2</a:t>
              </a:r>
              <a:r>
                <a:rPr lang="zh-CN" altLang="en-US" sz="1400" b="1">
                  <a:solidFill>
                    <a:srgbClr val="000000"/>
                  </a:solidFill>
                  <a:latin typeface="Times New Roman" panose="02020603050405020304" pitchFamily="18" charset="0"/>
                  <a:ea typeface="宋体" panose="02010600030101010101" pitchFamily="2" charset="-122"/>
                </a:rPr>
                <a:t>的</a:t>
              </a:r>
              <a:r>
                <a:rPr lang="en-US" altLang="zh-CN" sz="1400" b="1">
                  <a:solidFill>
                    <a:srgbClr val="000000"/>
                  </a:solidFill>
                  <a:latin typeface="Times New Roman" panose="02020603050405020304" pitchFamily="18" charset="0"/>
                  <a:ea typeface="宋体" panose="02010600030101010101" pitchFamily="2" charset="-122"/>
                </a:rPr>
                <a:t>MAC</a:t>
              </a:r>
              <a:r>
                <a:rPr lang="zh-CN" altLang="en-US" sz="1400" b="1">
                  <a:solidFill>
                    <a:srgbClr val="000000"/>
                  </a:solidFill>
                  <a:latin typeface="Times New Roman" panose="02020603050405020304" pitchFamily="18" charset="0"/>
                  <a:ea typeface="宋体" panose="02010600030101010101" pitchFamily="2" charset="-122"/>
                </a:rPr>
                <a:t>地址是</a:t>
              </a:r>
              <a:r>
                <a:rPr lang="en-US" altLang="zh-CN" sz="1400" b="1">
                  <a:solidFill>
                    <a:srgbClr val="000000"/>
                  </a:solidFill>
                  <a:latin typeface="Times New Roman" panose="02020603050405020304" pitchFamily="18" charset="0"/>
                  <a:ea typeface="宋体" panose="02010600030101010101" pitchFamily="2" charset="-122"/>
                </a:rPr>
                <a:t>11:22:33:44:55:CC</a:t>
              </a:r>
            </a:p>
          </p:txBody>
        </p:sp>
      </p:grpSp>
      <p:grpSp>
        <p:nvGrpSpPr>
          <p:cNvPr id="4" name="Group 27"/>
          <p:cNvGrpSpPr/>
          <p:nvPr/>
        </p:nvGrpSpPr>
        <p:grpSpPr bwMode="auto">
          <a:xfrm>
            <a:off x="34925" y="2274888"/>
            <a:ext cx="3095625" cy="1368425"/>
            <a:chOff x="794" y="1479"/>
            <a:chExt cx="1950" cy="862"/>
          </a:xfrm>
        </p:grpSpPr>
        <p:sp>
          <p:nvSpPr>
            <p:cNvPr id="329756" name="Rectangle 28"/>
            <p:cNvSpPr>
              <a:spLocks noChangeArrowheads="1"/>
            </p:cNvSpPr>
            <p:nvPr/>
          </p:nvSpPr>
          <p:spPr bwMode="auto">
            <a:xfrm>
              <a:off x="839" y="1479"/>
              <a:ext cx="1905" cy="862"/>
            </a:xfrm>
            <a:prstGeom prst="rect">
              <a:avLst/>
            </a:prstGeom>
            <a:solidFill>
              <a:schemeClr val="bg1"/>
            </a:solidFill>
            <a:ln w="28575">
              <a:solidFill>
                <a:schemeClr val="tx1"/>
              </a:solidFill>
              <a:miter lim="800000"/>
            </a:ln>
            <a:effectLst>
              <a:outerShdw dist="35921" dir="2700000" algn="ctr" rotWithShape="0">
                <a:schemeClr val="tx1"/>
              </a:outerShdw>
            </a:effectLst>
          </p:spPr>
          <p:txBody>
            <a:bodyPr wrap="none" anchor="ctr"/>
            <a:lstStyle/>
            <a:p>
              <a:pPr algn="ctr"/>
              <a:endParaRPr lang="zh-CN" altLang="en-US" b="1">
                <a:latin typeface="Times New Roman" panose="02020603050405020304" pitchFamily="18" charset="0"/>
                <a:ea typeface="宋体" panose="02010600030101010101" pitchFamily="2" charset="-122"/>
              </a:endParaRPr>
            </a:p>
          </p:txBody>
        </p:sp>
        <p:sp>
          <p:nvSpPr>
            <p:cNvPr id="329757" name="Line 29"/>
            <p:cNvSpPr>
              <a:spLocks noChangeShapeType="1"/>
            </p:cNvSpPr>
            <p:nvPr/>
          </p:nvSpPr>
          <p:spPr bwMode="auto">
            <a:xfrm>
              <a:off x="839" y="1660"/>
              <a:ext cx="1905" cy="0"/>
            </a:xfrm>
            <a:prstGeom prst="line">
              <a:avLst/>
            </a:prstGeom>
            <a:noFill/>
            <a:ln w="19050">
              <a:solidFill>
                <a:schemeClr val="tx1"/>
              </a:solidFill>
              <a:round/>
            </a:ln>
            <a:effectLst/>
          </p:spPr>
          <p:txBody>
            <a:bodyPr/>
            <a:lstStyle/>
            <a:p>
              <a:endParaRPr lang="zh-CN" altLang="en-US"/>
            </a:p>
          </p:txBody>
        </p:sp>
        <p:sp>
          <p:nvSpPr>
            <p:cNvPr id="329758" name="Text Box 30"/>
            <p:cNvSpPr txBox="1">
              <a:spLocks noChangeArrowheads="1"/>
            </p:cNvSpPr>
            <p:nvPr/>
          </p:nvSpPr>
          <p:spPr bwMode="auto">
            <a:xfrm>
              <a:off x="794" y="1902"/>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10.10.10.3   11:22:33:44:55:CC</a:t>
              </a:r>
            </a:p>
          </p:txBody>
        </p:sp>
        <p:sp>
          <p:nvSpPr>
            <p:cNvPr id="329759" name="Text Box 31"/>
            <p:cNvSpPr txBox="1">
              <a:spLocks noChangeArrowheads="1"/>
            </p:cNvSpPr>
            <p:nvPr/>
          </p:nvSpPr>
          <p:spPr bwMode="auto">
            <a:xfrm>
              <a:off x="794" y="1479"/>
              <a:ext cx="1950" cy="212"/>
            </a:xfrm>
            <a:prstGeom prst="rect">
              <a:avLst/>
            </a:prstGeom>
            <a:noFill/>
            <a:ln w="9525">
              <a:noFill/>
              <a:miter lim="800000"/>
            </a:ln>
            <a:effectLst/>
          </p:spPr>
          <p:txBody>
            <a:bodyPr>
              <a:spAutoFit/>
            </a:bodyPr>
            <a:lstStyle/>
            <a:p>
              <a:r>
                <a:rPr lang="en-US" altLang="zh-CN" sz="1600" b="1">
                  <a:latin typeface="Times New Roman" panose="02020603050405020304" pitchFamily="18" charset="0"/>
                  <a:ea typeface="宋体" panose="02010600030101010101" pitchFamily="2" charset="-122"/>
                </a:rPr>
                <a:t>  </a:t>
              </a:r>
              <a:r>
                <a:rPr lang="en-US" altLang="zh-CN" sz="1600" b="1">
                  <a:solidFill>
                    <a:srgbClr val="0033CC"/>
                  </a:solidFill>
                  <a:latin typeface="Times New Roman" panose="02020603050405020304" pitchFamily="18" charset="0"/>
                  <a:ea typeface="黑体" panose="02010609060101010101" pitchFamily="49" charset="-122"/>
                </a:rPr>
                <a:t>IP</a:t>
              </a:r>
              <a:r>
                <a:rPr lang="zh-CN" altLang="en-US" sz="1600" b="1">
                  <a:solidFill>
                    <a:srgbClr val="0033CC"/>
                  </a:solidFill>
                  <a:latin typeface="Times New Roman" panose="02020603050405020304" pitchFamily="18" charset="0"/>
                  <a:ea typeface="黑体" panose="02010609060101010101" pitchFamily="49" charset="-122"/>
                </a:rPr>
                <a:t>地址            </a:t>
              </a:r>
              <a:r>
                <a:rPr lang="en-US" altLang="zh-CN" sz="1600" b="1">
                  <a:solidFill>
                    <a:srgbClr val="0033CC"/>
                  </a:solidFill>
                  <a:latin typeface="Times New Roman" panose="02020603050405020304" pitchFamily="18" charset="0"/>
                  <a:ea typeface="黑体" panose="02010609060101010101" pitchFamily="49" charset="-122"/>
                </a:rPr>
                <a:t>MAC</a:t>
              </a:r>
              <a:r>
                <a:rPr lang="zh-CN" altLang="en-US" sz="1600" b="1">
                  <a:solidFill>
                    <a:srgbClr val="0033CC"/>
                  </a:solidFill>
                  <a:latin typeface="Times New Roman" panose="02020603050405020304" pitchFamily="18" charset="0"/>
                  <a:ea typeface="黑体" panose="02010609060101010101" pitchFamily="49" charset="-122"/>
                </a:rPr>
                <a:t>地址</a:t>
              </a:r>
            </a:p>
          </p:txBody>
        </p:sp>
        <p:sp>
          <p:nvSpPr>
            <p:cNvPr id="329760" name="Line 32"/>
            <p:cNvSpPr>
              <a:spLocks noChangeShapeType="1"/>
            </p:cNvSpPr>
            <p:nvPr/>
          </p:nvSpPr>
          <p:spPr bwMode="auto">
            <a:xfrm>
              <a:off x="839" y="1877"/>
              <a:ext cx="1905" cy="0"/>
            </a:xfrm>
            <a:prstGeom prst="line">
              <a:avLst/>
            </a:prstGeom>
            <a:noFill/>
            <a:ln w="12700">
              <a:solidFill>
                <a:schemeClr val="tx1"/>
              </a:solidFill>
              <a:round/>
            </a:ln>
            <a:effectLst/>
          </p:spPr>
          <p:txBody>
            <a:bodyPr/>
            <a:lstStyle/>
            <a:p>
              <a:endParaRPr lang="zh-CN" altLang="en-US"/>
            </a:p>
          </p:txBody>
        </p:sp>
        <p:sp>
          <p:nvSpPr>
            <p:cNvPr id="329761" name="Text Box 33"/>
            <p:cNvSpPr txBox="1">
              <a:spLocks noChangeArrowheads="1"/>
            </p:cNvSpPr>
            <p:nvPr/>
          </p:nvSpPr>
          <p:spPr bwMode="auto">
            <a:xfrm>
              <a:off x="794" y="2128"/>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10.10.10.8   11:22:33:44:55:RR</a:t>
              </a:r>
            </a:p>
          </p:txBody>
        </p:sp>
        <p:sp>
          <p:nvSpPr>
            <p:cNvPr id="329762" name="Line 34"/>
            <p:cNvSpPr>
              <a:spLocks noChangeShapeType="1"/>
            </p:cNvSpPr>
            <p:nvPr/>
          </p:nvSpPr>
          <p:spPr bwMode="auto">
            <a:xfrm>
              <a:off x="839" y="2114"/>
              <a:ext cx="1905" cy="0"/>
            </a:xfrm>
            <a:prstGeom prst="line">
              <a:avLst/>
            </a:prstGeom>
            <a:noFill/>
            <a:ln w="12700">
              <a:solidFill>
                <a:schemeClr val="tx1"/>
              </a:solidFill>
              <a:round/>
            </a:ln>
            <a:effectLst/>
          </p:spPr>
          <p:txBody>
            <a:bodyPr/>
            <a:lstStyle/>
            <a:p>
              <a:endParaRPr lang="zh-CN" altLang="en-US"/>
            </a:p>
          </p:txBody>
        </p:sp>
        <p:sp>
          <p:nvSpPr>
            <p:cNvPr id="329763" name="Line 35"/>
            <p:cNvSpPr>
              <a:spLocks noChangeShapeType="1"/>
            </p:cNvSpPr>
            <p:nvPr/>
          </p:nvSpPr>
          <p:spPr bwMode="auto">
            <a:xfrm>
              <a:off x="1429" y="1479"/>
              <a:ext cx="0" cy="861"/>
            </a:xfrm>
            <a:prstGeom prst="line">
              <a:avLst/>
            </a:prstGeom>
            <a:noFill/>
            <a:ln w="9525">
              <a:solidFill>
                <a:schemeClr val="tx1"/>
              </a:solidFill>
              <a:round/>
            </a:ln>
            <a:effectLst/>
          </p:spPr>
          <p:txBody>
            <a:bodyPr/>
            <a:lstStyle/>
            <a:p>
              <a:endParaRPr lang="zh-CN" altLang="en-US"/>
            </a:p>
          </p:txBody>
        </p:sp>
      </p:grpSp>
      <p:sp>
        <p:nvSpPr>
          <p:cNvPr id="329764" name="Text Box 36"/>
          <p:cNvSpPr txBox="1">
            <a:spLocks noChangeArrowheads="1"/>
          </p:cNvSpPr>
          <p:nvPr/>
        </p:nvSpPr>
        <p:spPr bwMode="auto">
          <a:xfrm>
            <a:off x="34925" y="2586038"/>
            <a:ext cx="3095625" cy="336550"/>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10.10.10.1   11:22:33:44:55:AA</a:t>
            </a:r>
          </a:p>
        </p:txBody>
      </p:sp>
      <p:sp>
        <p:nvSpPr>
          <p:cNvPr id="329765" name="Text Box 37"/>
          <p:cNvSpPr txBox="1">
            <a:spLocks noChangeArrowheads="1"/>
          </p:cNvSpPr>
          <p:nvPr/>
        </p:nvSpPr>
        <p:spPr bwMode="auto">
          <a:xfrm>
            <a:off x="34925" y="2576513"/>
            <a:ext cx="3095625" cy="336550"/>
          </a:xfrm>
          <a:prstGeom prst="rect">
            <a:avLst/>
          </a:prstGeom>
          <a:noFill/>
          <a:ln w="9525">
            <a:noFill/>
            <a:miter lim="800000"/>
          </a:ln>
          <a:effectLst/>
        </p:spPr>
        <p:txBody>
          <a:bodyPr>
            <a:spAutoFit/>
          </a:bodyPr>
          <a:lstStyle/>
          <a:p>
            <a:r>
              <a:rPr lang="en-US" altLang="zh-CN" sz="1600" b="1">
                <a:solidFill>
                  <a:srgbClr val="FF0000"/>
                </a:solidFill>
                <a:latin typeface="Times New Roman" panose="02020603050405020304" pitchFamily="18" charset="0"/>
                <a:ea typeface="宋体" panose="02010600030101010101" pitchFamily="2" charset="-122"/>
              </a:rPr>
              <a:t>10.10.10.1   11:22:33:44:55:CC</a:t>
            </a:r>
          </a:p>
        </p:txBody>
      </p:sp>
      <p:grpSp>
        <p:nvGrpSpPr>
          <p:cNvPr id="5" name="Group 38"/>
          <p:cNvGrpSpPr/>
          <p:nvPr/>
        </p:nvGrpSpPr>
        <p:grpSpPr bwMode="auto">
          <a:xfrm>
            <a:off x="4645025" y="1554163"/>
            <a:ext cx="3095625" cy="1368425"/>
            <a:chOff x="1292" y="1706"/>
            <a:chExt cx="1950" cy="862"/>
          </a:xfrm>
        </p:grpSpPr>
        <p:sp>
          <p:nvSpPr>
            <p:cNvPr id="329767" name="Rectangle 39"/>
            <p:cNvSpPr>
              <a:spLocks noChangeArrowheads="1"/>
            </p:cNvSpPr>
            <p:nvPr/>
          </p:nvSpPr>
          <p:spPr bwMode="auto">
            <a:xfrm>
              <a:off x="1337" y="1706"/>
              <a:ext cx="1905" cy="862"/>
            </a:xfrm>
            <a:prstGeom prst="rect">
              <a:avLst/>
            </a:prstGeom>
            <a:solidFill>
              <a:schemeClr val="bg1"/>
            </a:solidFill>
            <a:ln w="28575">
              <a:solidFill>
                <a:schemeClr val="tx1"/>
              </a:solidFill>
              <a:miter lim="800000"/>
            </a:ln>
            <a:effectLst>
              <a:outerShdw dist="35921" dir="2700000" algn="ctr" rotWithShape="0">
                <a:schemeClr val="tx1"/>
              </a:outerShdw>
            </a:effectLst>
          </p:spPr>
          <p:txBody>
            <a:bodyPr wrap="none" anchor="ctr"/>
            <a:lstStyle/>
            <a:p>
              <a:pPr algn="ctr"/>
              <a:endParaRPr lang="zh-CN" altLang="en-US" b="1">
                <a:latin typeface="Times New Roman" panose="02020603050405020304" pitchFamily="18" charset="0"/>
                <a:ea typeface="宋体" panose="02010600030101010101" pitchFamily="2" charset="-122"/>
              </a:endParaRPr>
            </a:p>
          </p:txBody>
        </p:sp>
        <p:sp>
          <p:nvSpPr>
            <p:cNvPr id="329768" name="Line 40"/>
            <p:cNvSpPr>
              <a:spLocks noChangeShapeType="1"/>
            </p:cNvSpPr>
            <p:nvPr/>
          </p:nvSpPr>
          <p:spPr bwMode="auto">
            <a:xfrm>
              <a:off x="1337" y="1887"/>
              <a:ext cx="1905" cy="0"/>
            </a:xfrm>
            <a:prstGeom prst="line">
              <a:avLst/>
            </a:prstGeom>
            <a:noFill/>
            <a:ln w="19050">
              <a:solidFill>
                <a:schemeClr val="tx1"/>
              </a:solidFill>
              <a:round/>
            </a:ln>
            <a:effectLst/>
          </p:spPr>
          <p:txBody>
            <a:bodyPr/>
            <a:lstStyle/>
            <a:p>
              <a:endParaRPr lang="zh-CN" altLang="en-US"/>
            </a:p>
          </p:txBody>
        </p:sp>
        <p:sp>
          <p:nvSpPr>
            <p:cNvPr id="329769" name="Text Box 41"/>
            <p:cNvSpPr txBox="1">
              <a:spLocks noChangeArrowheads="1"/>
            </p:cNvSpPr>
            <p:nvPr/>
          </p:nvSpPr>
          <p:spPr bwMode="auto">
            <a:xfrm>
              <a:off x="1292" y="2129"/>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10.10.10.3     11:22:33:44:55:CC</a:t>
              </a:r>
            </a:p>
          </p:txBody>
        </p:sp>
        <p:sp>
          <p:nvSpPr>
            <p:cNvPr id="329770" name="Text Box 42"/>
            <p:cNvSpPr txBox="1">
              <a:spLocks noChangeArrowheads="1"/>
            </p:cNvSpPr>
            <p:nvPr/>
          </p:nvSpPr>
          <p:spPr bwMode="auto">
            <a:xfrm>
              <a:off x="1292" y="1706"/>
              <a:ext cx="1950" cy="212"/>
            </a:xfrm>
            <a:prstGeom prst="rect">
              <a:avLst/>
            </a:prstGeom>
            <a:noFill/>
            <a:ln w="9525">
              <a:noFill/>
              <a:miter lim="800000"/>
            </a:ln>
            <a:effectLst/>
          </p:spPr>
          <p:txBody>
            <a:bodyPr>
              <a:spAutoFit/>
            </a:bodyPr>
            <a:lstStyle/>
            <a:p>
              <a:r>
                <a:rPr lang="en-US" altLang="zh-CN" sz="1600" b="1">
                  <a:latin typeface="Times New Roman" panose="02020603050405020304" pitchFamily="18" charset="0"/>
                  <a:ea typeface="黑体" panose="02010609060101010101" pitchFamily="49" charset="-122"/>
                </a:rPr>
                <a:t>  </a:t>
              </a:r>
              <a:r>
                <a:rPr lang="en-US" altLang="zh-CN" sz="1600" b="1">
                  <a:solidFill>
                    <a:srgbClr val="0033CC"/>
                  </a:solidFill>
                  <a:latin typeface="Times New Roman" panose="02020603050405020304" pitchFamily="18" charset="0"/>
                  <a:ea typeface="黑体" panose="02010609060101010101" pitchFamily="49" charset="-122"/>
                </a:rPr>
                <a:t>IP</a:t>
              </a:r>
              <a:r>
                <a:rPr lang="zh-CN" altLang="en-US" sz="1600" b="1">
                  <a:solidFill>
                    <a:srgbClr val="0033CC"/>
                  </a:solidFill>
                  <a:latin typeface="Times New Roman" panose="02020603050405020304" pitchFamily="18" charset="0"/>
                  <a:ea typeface="黑体" panose="02010609060101010101" pitchFamily="49" charset="-122"/>
                </a:rPr>
                <a:t>地址            </a:t>
              </a:r>
              <a:r>
                <a:rPr lang="en-US" altLang="zh-CN" sz="1600" b="1">
                  <a:solidFill>
                    <a:srgbClr val="0033CC"/>
                  </a:solidFill>
                  <a:latin typeface="Times New Roman" panose="02020603050405020304" pitchFamily="18" charset="0"/>
                  <a:ea typeface="黑体" panose="02010609060101010101" pitchFamily="49" charset="-122"/>
                </a:rPr>
                <a:t>MAC</a:t>
              </a:r>
              <a:r>
                <a:rPr lang="zh-CN" altLang="en-US" sz="1600" b="1">
                  <a:solidFill>
                    <a:srgbClr val="0033CC"/>
                  </a:solidFill>
                  <a:latin typeface="Times New Roman" panose="02020603050405020304" pitchFamily="18" charset="0"/>
                  <a:ea typeface="黑体" panose="02010609060101010101" pitchFamily="49" charset="-122"/>
                </a:rPr>
                <a:t>地址</a:t>
              </a:r>
            </a:p>
          </p:txBody>
        </p:sp>
        <p:sp>
          <p:nvSpPr>
            <p:cNvPr id="329771" name="Line 43"/>
            <p:cNvSpPr>
              <a:spLocks noChangeShapeType="1"/>
            </p:cNvSpPr>
            <p:nvPr/>
          </p:nvSpPr>
          <p:spPr bwMode="auto">
            <a:xfrm>
              <a:off x="1337" y="2104"/>
              <a:ext cx="1905" cy="0"/>
            </a:xfrm>
            <a:prstGeom prst="line">
              <a:avLst/>
            </a:prstGeom>
            <a:noFill/>
            <a:ln w="12700">
              <a:solidFill>
                <a:schemeClr val="tx1"/>
              </a:solidFill>
              <a:round/>
            </a:ln>
            <a:effectLst/>
          </p:spPr>
          <p:txBody>
            <a:bodyPr/>
            <a:lstStyle/>
            <a:p>
              <a:endParaRPr lang="zh-CN" altLang="en-US"/>
            </a:p>
          </p:txBody>
        </p:sp>
        <p:sp>
          <p:nvSpPr>
            <p:cNvPr id="329772" name="Text Box 44"/>
            <p:cNvSpPr txBox="1">
              <a:spLocks noChangeArrowheads="1"/>
            </p:cNvSpPr>
            <p:nvPr/>
          </p:nvSpPr>
          <p:spPr bwMode="auto">
            <a:xfrm>
              <a:off x="1292" y="2355"/>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10.10.10.8     11:22:33:44:55:RR</a:t>
              </a:r>
            </a:p>
          </p:txBody>
        </p:sp>
        <p:sp>
          <p:nvSpPr>
            <p:cNvPr id="329773" name="Line 45"/>
            <p:cNvSpPr>
              <a:spLocks noChangeShapeType="1"/>
            </p:cNvSpPr>
            <p:nvPr/>
          </p:nvSpPr>
          <p:spPr bwMode="auto">
            <a:xfrm>
              <a:off x="1337" y="2341"/>
              <a:ext cx="1905" cy="0"/>
            </a:xfrm>
            <a:prstGeom prst="line">
              <a:avLst/>
            </a:prstGeom>
            <a:noFill/>
            <a:ln w="12700">
              <a:solidFill>
                <a:schemeClr val="tx1"/>
              </a:solidFill>
              <a:round/>
            </a:ln>
            <a:effectLst/>
          </p:spPr>
          <p:txBody>
            <a:bodyPr/>
            <a:lstStyle/>
            <a:p>
              <a:endParaRPr lang="zh-CN" altLang="en-US"/>
            </a:p>
          </p:txBody>
        </p:sp>
        <p:sp>
          <p:nvSpPr>
            <p:cNvPr id="329774" name="Line 46"/>
            <p:cNvSpPr>
              <a:spLocks noChangeShapeType="1"/>
            </p:cNvSpPr>
            <p:nvPr/>
          </p:nvSpPr>
          <p:spPr bwMode="auto">
            <a:xfrm>
              <a:off x="1927" y="1706"/>
              <a:ext cx="0" cy="861"/>
            </a:xfrm>
            <a:prstGeom prst="line">
              <a:avLst/>
            </a:prstGeom>
            <a:noFill/>
            <a:ln w="9525">
              <a:solidFill>
                <a:schemeClr val="tx1"/>
              </a:solidFill>
              <a:round/>
            </a:ln>
            <a:effectLst/>
          </p:spPr>
          <p:txBody>
            <a:bodyPr/>
            <a:lstStyle/>
            <a:p>
              <a:endParaRPr lang="zh-CN" altLang="en-US"/>
            </a:p>
          </p:txBody>
        </p:sp>
      </p:grpSp>
      <p:sp>
        <p:nvSpPr>
          <p:cNvPr id="329775" name="Text Box 47"/>
          <p:cNvSpPr txBox="1">
            <a:spLocks noChangeArrowheads="1"/>
          </p:cNvSpPr>
          <p:nvPr/>
        </p:nvSpPr>
        <p:spPr bwMode="auto">
          <a:xfrm>
            <a:off x="4645025" y="1865313"/>
            <a:ext cx="3095625" cy="336550"/>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10.10.10.2     11:22:33:44:55:BB</a:t>
            </a:r>
          </a:p>
        </p:txBody>
      </p:sp>
      <p:sp>
        <p:nvSpPr>
          <p:cNvPr id="329776" name="Text Box 48"/>
          <p:cNvSpPr txBox="1">
            <a:spLocks noChangeArrowheads="1"/>
          </p:cNvSpPr>
          <p:nvPr/>
        </p:nvSpPr>
        <p:spPr bwMode="auto">
          <a:xfrm>
            <a:off x="4643438" y="1866900"/>
            <a:ext cx="3095625" cy="336550"/>
          </a:xfrm>
          <a:prstGeom prst="rect">
            <a:avLst/>
          </a:prstGeom>
          <a:noFill/>
          <a:ln w="9525">
            <a:noFill/>
            <a:miter lim="800000"/>
          </a:ln>
          <a:effectLst/>
        </p:spPr>
        <p:txBody>
          <a:bodyPr>
            <a:spAutoFit/>
          </a:bodyPr>
          <a:lstStyle/>
          <a:p>
            <a:r>
              <a:rPr lang="en-US" altLang="zh-CN" sz="1600" b="1">
                <a:solidFill>
                  <a:srgbClr val="FF0000"/>
                </a:solidFill>
                <a:latin typeface="Times New Roman" panose="02020603050405020304" pitchFamily="18" charset="0"/>
                <a:ea typeface="宋体" panose="02010600030101010101" pitchFamily="2" charset="-122"/>
              </a:rPr>
              <a:t>10.10.10.2     11:22:33:44:55:CC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297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297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9730"/>
                                        </p:tgtEl>
                                        <p:attrNameLst>
                                          <p:attrName>style.visibility</p:attrName>
                                        </p:attrNameLst>
                                      </p:cBhvr>
                                      <p:to>
                                        <p:strVal val="visible"/>
                                      </p:to>
                                    </p:set>
                                    <p:anim calcmode="lin" valueType="num">
                                      <p:cBhvr additive="base">
                                        <p:cTn id="17" dur="500" fill="hold"/>
                                        <p:tgtEl>
                                          <p:spTgt spid="329730"/>
                                        </p:tgtEl>
                                        <p:attrNameLst>
                                          <p:attrName>ppt_x</p:attrName>
                                        </p:attrNameLst>
                                      </p:cBhvr>
                                      <p:tavLst>
                                        <p:tav tm="0">
                                          <p:val>
                                            <p:strVal val="#ppt_x"/>
                                          </p:val>
                                        </p:tav>
                                        <p:tav tm="100000">
                                          <p:val>
                                            <p:strVal val="#ppt_x"/>
                                          </p:val>
                                        </p:tav>
                                      </p:tavLst>
                                    </p:anim>
                                    <p:anim calcmode="lin" valueType="num">
                                      <p:cBhvr additive="base">
                                        <p:cTn id="18" dur="500" fill="hold"/>
                                        <p:tgtEl>
                                          <p:spTgt spid="3297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11111E-6 7.40741E-7 L 0.00191 -0.16111 L -0.24809 -0.16111 " pathEditMode="relative" ptsTypes="AAA">
                                      <p:cBhvr>
                                        <p:cTn id="26" dur="3000" fill="hold"/>
                                        <p:tgtEl>
                                          <p:spTgt spid="2"/>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2" presetClass="exit" presetSubtype="8" fill="hold" grpId="0" nodeType="clickEffect">
                                  <p:stCondLst>
                                    <p:cond delay="0"/>
                                  </p:stCondLst>
                                  <p:childTnLst>
                                    <p:animEffect transition="out" filter="slide(fromLeft)">
                                      <p:cBhvr>
                                        <p:cTn id="30" dur="2000"/>
                                        <p:tgtEl>
                                          <p:spTgt spid="329764"/>
                                        </p:tgtEl>
                                      </p:cBhvr>
                                    </p:animEffect>
                                    <p:set>
                                      <p:cBhvr>
                                        <p:cTn id="31" dur="1" fill="hold">
                                          <p:stCondLst>
                                            <p:cond delay="1999"/>
                                          </p:stCondLst>
                                        </p:cTn>
                                        <p:tgtEl>
                                          <p:spTgt spid="329764"/>
                                        </p:tgtEl>
                                        <p:attrNameLst>
                                          <p:attrName>style.visibility</p:attrName>
                                        </p:attrNameLst>
                                      </p:cBhvr>
                                      <p:to>
                                        <p:strVal val="hidden"/>
                                      </p:to>
                                    </p:set>
                                  </p:childTnLst>
                                </p:cTn>
                              </p:par>
                              <p:par>
                                <p:cTn id="32" presetID="12" presetClass="entr" presetSubtype="2" fill="hold" grpId="0" nodeType="withEffect">
                                  <p:stCondLst>
                                    <p:cond delay="0"/>
                                  </p:stCondLst>
                                  <p:childTnLst>
                                    <p:set>
                                      <p:cBhvr>
                                        <p:cTn id="33" dur="1" fill="hold">
                                          <p:stCondLst>
                                            <p:cond delay="0"/>
                                          </p:stCondLst>
                                        </p:cTn>
                                        <p:tgtEl>
                                          <p:spTgt spid="329765"/>
                                        </p:tgtEl>
                                        <p:attrNameLst>
                                          <p:attrName>style.visibility</p:attrName>
                                        </p:attrNameLst>
                                      </p:cBhvr>
                                      <p:to>
                                        <p:strVal val="visible"/>
                                      </p:to>
                                    </p:set>
                                    <p:animEffect transition="in" filter="slide(fromRight)">
                                      <p:cBhvr>
                                        <p:cTn id="34" dur="2000"/>
                                        <p:tgtEl>
                                          <p:spTgt spid="32976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4" presetClass="path" presetSubtype="0" accel="50000" decel="50000" fill="hold" nodeType="clickEffect">
                                  <p:stCondLst>
                                    <p:cond delay="0"/>
                                  </p:stCondLst>
                                  <p:childTnLst>
                                    <p:animMotion origin="layout" path="M 5E-6 -7.40741E-7 L 5E-6 -0.48819 " pathEditMode="relative" rAng="0" ptsTypes="AA">
                                      <p:cBhvr>
                                        <p:cTn id="44" dur="2000" fill="hold"/>
                                        <p:tgtEl>
                                          <p:spTgt spid="3"/>
                                        </p:tgtEl>
                                        <p:attrNameLst>
                                          <p:attrName>ppt_x</p:attrName>
                                          <p:attrName>ppt_y</p:attrName>
                                        </p:attrNameLst>
                                      </p:cBhvr>
                                      <p:rCtr x="0" y="-244"/>
                                    </p:animMotion>
                                  </p:childTnLst>
                                </p:cTn>
                              </p:par>
                            </p:childTnLst>
                          </p:cTn>
                        </p:par>
                      </p:childTnLst>
                    </p:cTn>
                  </p:par>
                  <p:par>
                    <p:cTn id="45" fill="hold">
                      <p:stCondLst>
                        <p:cond delay="indefinite"/>
                      </p:stCondLst>
                      <p:childTnLst>
                        <p:par>
                          <p:cTn id="46" fill="hold">
                            <p:stCondLst>
                              <p:cond delay="0"/>
                            </p:stCondLst>
                            <p:childTnLst>
                              <p:par>
                                <p:cTn id="47" presetID="12" presetClass="exit" presetSubtype="8" fill="hold" grpId="0" nodeType="clickEffect">
                                  <p:stCondLst>
                                    <p:cond delay="0"/>
                                  </p:stCondLst>
                                  <p:childTnLst>
                                    <p:animEffect transition="out" filter="slide(fromLeft)">
                                      <p:cBhvr>
                                        <p:cTn id="48" dur="2000"/>
                                        <p:tgtEl>
                                          <p:spTgt spid="329775"/>
                                        </p:tgtEl>
                                      </p:cBhvr>
                                    </p:animEffect>
                                    <p:set>
                                      <p:cBhvr>
                                        <p:cTn id="49" dur="1" fill="hold">
                                          <p:stCondLst>
                                            <p:cond delay="1999"/>
                                          </p:stCondLst>
                                        </p:cTn>
                                        <p:tgtEl>
                                          <p:spTgt spid="329775"/>
                                        </p:tgtEl>
                                        <p:attrNameLst>
                                          <p:attrName>style.visibility</p:attrName>
                                        </p:attrNameLst>
                                      </p:cBhvr>
                                      <p:to>
                                        <p:strVal val="hidden"/>
                                      </p:to>
                                    </p:set>
                                  </p:childTnLst>
                                </p:cTn>
                              </p:par>
                              <p:par>
                                <p:cTn id="50" presetID="12" presetClass="entr" presetSubtype="2" fill="hold" grpId="0" nodeType="withEffect">
                                  <p:stCondLst>
                                    <p:cond delay="0"/>
                                  </p:stCondLst>
                                  <p:childTnLst>
                                    <p:set>
                                      <p:cBhvr>
                                        <p:cTn id="51" dur="1" fill="hold">
                                          <p:stCondLst>
                                            <p:cond delay="0"/>
                                          </p:stCondLst>
                                        </p:cTn>
                                        <p:tgtEl>
                                          <p:spTgt spid="329776"/>
                                        </p:tgtEl>
                                        <p:attrNameLst>
                                          <p:attrName>style.visibility</p:attrName>
                                        </p:attrNameLst>
                                      </p:cBhvr>
                                      <p:to>
                                        <p:strVal val="visible"/>
                                      </p:to>
                                    </p:set>
                                    <p:animEffect transition="in" filter="slide(fromRight)">
                                      <p:cBhvr>
                                        <p:cTn id="52" dur="2000"/>
                                        <p:tgtEl>
                                          <p:spTgt spid="329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P spid="329764" grpId="0"/>
      <p:bldP spid="329764" grpId="1"/>
      <p:bldP spid="329765" grpId="0"/>
      <p:bldP spid="329775" grpId="0"/>
      <p:bldP spid="329775" grpId="1"/>
      <p:bldP spid="3297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1095375" y="254000"/>
            <a:ext cx="7380288" cy="792163"/>
          </a:xfrm>
        </p:spPr>
        <p:txBody>
          <a:bodyPr/>
          <a:lstStyle/>
          <a:p>
            <a:r>
              <a:rPr lang="en-US" altLang="zh-CN" sz="3600" dirty="0"/>
              <a:t>(</a:t>
            </a:r>
            <a:r>
              <a:rPr lang="zh-CN" altLang="en-US" sz="3600" dirty="0"/>
              <a:t>四</a:t>
            </a:r>
            <a:r>
              <a:rPr lang="en-US" altLang="zh-CN" sz="3600" dirty="0"/>
              <a:t>)</a:t>
            </a:r>
            <a:r>
              <a:rPr lang="zh-CN" altLang="en-US" sz="3600" dirty="0">
                <a:latin typeface="Times New Roman" panose="02020603050405020304" pitchFamily="18" charset="0"/>
              </a:rPr>
              <a:t>交换网络监听：</a:t>
            </a:r>
            <a:r>
              <a:rPr lang="en-US" altLang="zh-CN" sz="3600" dirty="0">
                <a:latin typeface="Times New Roman" panose="02020603050405020304" pitchFamily="18" charset="0"/>
              </a:rPr>
              <a:t>ARP</a:t>
            </a:r>
            <a:r>
              <a:rPr lang="zh-CN" altLang="en-US" sz="3600" dirty="0">
                <a:latin typeface="Times New Roman" panose="02020603050405020304" pitchFamily="18" charset="0"/>
              </a:rPr>
              <a:t>欺骗</a:t>
            </a:r>
          </a:p>
        </p:txBody>
      </p:sp>
      <p:sp>
        <p:nvSpPr>
          <p:cNvPr id="330755" name="Line 3"/>
          <p:cNvSpPr>
            <a:spLocks noChangeShapeType="1"/>
          </p:cNvSpPr>
          <p:nvPr/>
        </p:nvSpPr>
        <p:spPr bwMode="auto">
          <a:xfrm>
            <a:off x="8243888" y="1195388"/>
            <a:ext cx="0" cy="5183187"/>
          </a:xfrm>
          <a:prstGeom prst="line">
            <a:avLst/>
          </a:prstGeom>
          <a:noFill/>
          <a:ln w="22225">
            <a:solidFill>
              <a:schemeClr val="tx1"/>
            </a:solidFill>
            <a:round/>
          </a:ln>
          <a:effectLst/>
        </p:spPr>
        <p:txBody>
          <a:bodyPr/>
          <a:lstStyle/>
          <a:p>
            <a:endParaRPr lang="zh-CN" altLang="en-US"/>
          </a:p>
        </p:txBody>
      </p:sp>
      <p:pic>
        <p:nvPicPr>
          <p:cNvPr id="330756" name="Picture 4" descr="snap"/>
          <p:cNvPicPr>
            <a:picLocks noChangeAspect="1" noChangeArrowheads="1"/>
          </p:cNvPicPr>
          <p:nvPr/>
        </p:nvPicPr>
        <p:blipFill>
          <a:blip r:embed="rId3" cstate="print"/>
          <a:srcRect/>
          <a:stretch>
            <a:fillRect/>
          </a:stretch>
        </p:blipFill>
        <p:spPr bwMode="auto">
          <a:xfrm>
            <a:off x="1116013" y="3713163"/>
            <a:ext cx="720725" cy="650875"/>
          </a:xfrm>
          <a:prstGeom prst="rect">
            <a:avLst/>
          </a:prstGeom>
          <a:noFill/>
        </p:spPr>
      </p:pic>
      <p:pic>
        <p:nvPicPr>
          <p:cNvPr id="330757" name="Picture 5" descr="snap"/>
          <p:cNvPicPr>
            <a:picLocks noChangeAspect="1" noChangeArrowheads="1"/>
          </p:cNvPicPr>
          <p:nvPr/>
        </p:nvPicPr>
        <p:blipFill>
          <a:blip r:embed="rId3" cstate="print"/>
          <a:srcRect/>
          <a:stretch>
            <a:fillRect/>
          </a:stretch>
        </p:blipFill>
        <p:spPr bwMode="auto">
          <a:xfrm>
            <a:off x="3876675" y="1338263"/>
            <a:ext cx="720725" cy="650875"/>
          </a:xfrm>
          <a:prstGeom prst="rect">
            <a:avLst/>
          </a:prstGeom>
          <a:noFill/>
        </p:spPr>
      </p:pic>
      <p:pic>
        <p:nvPicPr>
          <p:cNvPr id="330758" name="Picture 6" descr="snap"/>
          <p:cNvPicPr>
            <a:picLocks noChangeAspect="1" noChangeArrowheads="1"/>
          </p:cNvPicPr>
          <p:nvPr/>
        </p:nvPicPr>
        <p:blipFill>
          <a:blip r:embed="rId4" cstate="print"/>
          <a:srcRect/>
          <a:stretch>
            <a:fillRect/>
          </a:stretch>
        </p:blipFill>
        <p:spPr bwMode="auto">
          <a:xfrm>
            <a:off x="8027988" y="3643313"/>
            <a:ext cx="554037" cy="792162"/>
          </a:xfrm>
          <a:prstGeom prst="rect">
            <a:avLst/>
          </a:prstGeom>
          <a:noFill/>
        </p:spPr>
      </p:pic>
      <p:sp>
        <p:nvSpPr>
          <p:cNvPr id="330759" name="Oval 7"/>
          <p:cNvSpPr>
            <a:spLocks noChangeArrowheads="1"/>
          </p:cNvSpPr>
          <p:nvPr/>
        </p:nvSpPr>
        <p:spPr bwMode="auto">
          <a:xfrm>
            <a:off x="3924300" y="3740150"/>
            <a:ext cx="647700" cy="608013"/>
          </a:xfrm>
          <a:prstGeom prst="ellipse">
            <a:avLst/>
          </a:prstGeom>
          <a:solidFill>
            <a:srgbClr val="808080"/>
          </a:solidFill>
          <a:ln w="9525">
            <a:solidFill>
              <a:srgbClr val="333333"/>
            </a:solidFill>
            <a:round/>
          </a:ln>
          <a:effectLst/>
        </p:spPr>
        <p:txBody>
          <a:bodyPr wrap="none" anchor="ctr"/>
          <a:lstStyle/>
          <a:p>
            <a:pPr algn="ctr"/>
            <a:r>
              <a:rPr lang="zh-CN" altLang="en-US" sz="1600" b="1">
                <a:solidFill>
                  <a:schemeClr val="bg1"/>
                </a:solidFill>
                <a:latin typeface="Times New Roman" panose="02020603050405020304" pitchFamily="18" charset="0"/>
                <a:ea typeface="黑体" panose="02010609060101010101" pitchFamily="49" charset="-122"/>
              </a:rPr>
              <a:t>交换机 </a:t>
            </a:r>
          </a:p>
        </p:txBody>
      </p:sp>
      <p:cxnSp>
        <p:nvCxnSpPr>
          <p:cNvPr id="330760" name="AutoShape 8"/>
          <p:cNvCxnSpPr>
            <a:cxnSpLocks noChangeShapeType="1"/>
            <a:stCxn id="330759" idx="6"/>
            <a:endCxn id="0" idx="1"/>
          </p:cNvCxnSpPr>
          <p:nvPr/>
        </p:nvCxnSpPr>
        <p:spPr bwMode="auto">
          <a:xfrm flipV="1">
            <a:off x="4572000" y="4040188"/>
            <a:ext cx="3455988" cy="4762"/>
          </a:xfrm>
          <a:prstGeom prst="straightConnector1">
            <a:avLst/>
          </a:prstGeom>
          <a:noFill/>
          <a:ln w="15875">
            <a:solidFill>
              <a:schemeClr val="tx1"/>
            </a:solidFill>
            <a:round/>
          </a:ln>
          <a:effectLst/>
        </p:spPr>
      </p:cxnSp>
      <p:cxnSp>
        <p:nvCxnSpPr>
          <p:cNvPr id="330761" name="AutoShape 9"/>
          <p:cNvCxnSpPr>
            <a:cxnSpLocks noChangeShapeType="1"/>
            <a:stCxn id="0" idx="3"/>
            <a:endCxn id="330759" idx="2"/>
          </p:cNvCxnSpPr>
          <p:nvPr/>
        </p:nvCxnSpPr>
        <p:spPr bwMode="auto">
          <a:xfrm>
            <a:off x="1836738" y="4038600"/>
            <a:ext cx="2087562" cy="6350"/>
          </a:xfrm>
          <a:prstGeom prst="straightConnector1">
            <a:avLst/>
          </a:prstGeom>
          <a:noFill/>
          <a:ln w="15875">
            <a:solidFill>
              <a:schemeClr val="tx1"/>
            </a:solidFill>
            <a:round/>
          </a:ln>
          <a:effectLst/>
        </p:spPr>
      </p:cxnSp>
      <p:cxnSp>
        <p:nvCxnSpPr>
          <p:cNvPr id="330762" name="AutoShape 10"/>
          <p:cNvCxnSpPr>
            <a:cxnSpLocks noChangeShapeType="1"/>
            <a:stCxn id="0" idx="2"/>
            <a:endCxn id="330759" idx="0"/>
          </p:cNvCxnSpPr>
          <p:nvPr/>
        </p:nvCxnSpPr>
        <p:spPr bwMode="auto">
          <a:xfrm>
            <a:off x="4237038" y="1989138"/>
            <a:ext cx="11112" cy="1751012"/>
          </a:xfrm>
          <a:prstGeom prst="straightConnector1">
            <a:avLst/>
          </a:prstGeom>
          <a:noFill/>
          <a:ln w="15875">
            <a:solidFill>
              <a:schemeClr val="tx1"/>
            </a:solidFill>
            <a:round/>
          </a:ln>
          <a:effectLst/>
        </p:spPr>
      </p:cxnSp>
      <p:pic>
        <p:nvPicPr>
          <p:cNvPr id="330763" name="Picture 11" descr="snap"/>
          <p:cNvPicPr>
            <a:picLocks noChangeAspect="1" noChangeArrowheads="1"/>
          </p:cNvPicPr>
          <p:nvPr/>
        </p:nvPicPr>
        <p:blipFill>
          <a:blip r:embed="rId5" cstate="print"/>
          <a:srcRect/>
          <a:stretch>
            <a:fillRect/>
          </a:stretch>
        </p:blipFill>
        <p:spPr bwMode="auto">
          <a:xfrm>
            <a:off x="3851275" y="5508625"/>
            <a:ext cx="792163" cy="727075"/>
          </a:xfrm>
          <a:prstGeom prst="rect">
            <a:avLst/>
          </a:prstGeom>
          <a:noFill/>
        </p:spPr>
      </p:pic>
      <p:cxnSp>
        <p:nvCxnSpPr>
          <p:cNvPr id="330764" name="AutoShape 12"/>
          <p:cNvCxnSpPr>
            <a:cxnSpLocks noChangeShapeType="1"/>
            <a:stCxn id="0" idx="0"/>
            <a:endCxn id="330759" idx="4"/>
          </p:cNvCxnSpPr>
          <p:nvPr/>
        </p:nvCxnSpPr>
        <p:spPr bwMode="auto">
          <a:xfrm flipV="1">
            <a:off x="4248150" y="4348163"/>
            <a:ext cx="0" cy="1160462"/>
          </a:xfrm>
          <a:prstGeom prst="straightConnector1">
            <a:avLst/>
          </a:prstGeom>
          <a:noFill/>
          <a:ln w="15875">
            <a:solidFill>
              <a:schemeClr val="tx1"/>
            </a:solidFill>
            <a:round/>
          </a:ln>
          <a:effectLst/>
        </p:spPr>
      </p:cxnSp>
      <p:sp>
        <p:nvSpPr>
          <p:cNvPr id="330765" name="Text Box 13"/>
          <p:cNvSpPr txBox="1">
            <a:spLocks noChangeArrowheads="1"/>
          </p:cNvSpPr>
          <p:nvPr/>
        </p:nvSpPr>
        <p:spPr bwMode="auto">
          <a:xfrm>
            <a:off x="7523163" y="1050925"/>
            <a:ext cx="720725" cy="366713"/>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内网</a:t>
            </a:r>
            <a:endParaRPr lang="en-US" altLang="zh-CN" b="1">
              <a:latin typeface="Times New Roman" panose="02020603050405020304" pitchFamily="18" charset="0"/>
              <a:ea typeface="黑体" panose="02010609060101010101" pitchFamily="49" charset="-122"/>
            </a:endParaRPr>
          </a:p>
        </p:txBody>
      </p:sp>
      <p:sp>
        <p:nvSpPr>
          <p:cNvPr id="330766" name="Text Box 14"/>
          <p:cNvSpPr txBox="1">
            <a:spLocks noChangeArrowheads="1"/>
          </p:cNvSpPr>
          <p:nvPr/>
        </p:nvSpPr>
        <p:spPr bwMode="auto">
          <a:xfrm>
            <a:off x="8243888" y="1050925"/>
            <a:ext cx="792162" cy="366713"/>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外网</a:t>
            </a:r>
            <a:endParaRPr lang="en-US" altLang="zh-CN" b="1">
              <a:latin typeface="Times New Roman" panose="02020603050405020304" pitchFamily="18" charset="0"/>
              <a:ea typeface="黑体" panose="02010609060101010101" pitchFamily="49" charset="-122"/>
            </a:endParaRPr>
          </a:p>
        </p:txBody>
      </p:sp>
      <p:sp>
        <p:nvSpPr>
          <p:cNvPr id="330767" name="Line 15"/>
          <p:cNvSpPr>
            <a:spLocks noChangeShapeType="1"/>
          </p:cNvSpPr>
          <p:nvPr/>
        </p:nvSpPr>
        <p:spPr bwMode="auto">
          <a:xfrm>
            <a:off x="8531225" y="4043363"/>
            <a:ext cx="433388" cy="0"/>
          </a:xfrm>
          <a:prstGeom prst="line">
            <a:avLst/>
          </a:prstGeom>
          <a:noFill/>
          <a:ln w="15875">
            <a:solidFill>
              <a:schemeClr val="tx1"/>
            </a:solidFill>
            <a:round/>
          </a:ln>
          <a:effectLst/>
        </p:spPr>
        <p:txBody>
          <a:bodyPr/>
          <a:lstStyle/>
          <a:p>
            <a:endParaRPr lang="zh-CN" altLang="en-US"/>
          </a:p>
        </p:txBody>
      </p:sp>
      <p:sp>
        <p:nvSpPr>
          <p:cNvPr id="330768" name="Text Box 16"/>
          <p:cNvSpPr txBox="1">
            <a:spLocks noChangeArrowheads="1"/>
          </p:cNvSpPr>
          <p:nvPr/>
        </p:nvSpPr>
        <p:spPr bwMode="auto">
          <a:xfrm>
            <a:off x="3625850" y="1041400"/>
            <a:ext cx="1584325" cy="366713"/>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A:10.10.10.1</a:t>
            </a:r>
          </a:p>
        </p:txBody>
      </p:sp>
      <p:sp>
        <p:nvSpPr>
          <p:cNvPr id="330769" name="Text Box 17"/>
          <p:cNvSpPr txBox="1">
            <a:spLocks noChangeArrowheads="1"/>
          </p:cNvSpPr>
          <p:nvPr/>
        </p:nvSpPr>
        <p:spPr bwMode="auto">
          <a:xfrm>
            <a:off x="468313" y="4435475"/>
            <a:ext cx="1584325" cy="366713"/>
          </a:xfrm>
          <a:prstGeom prst="rect">
            <a:avLst/>
          </a:prstGeom>
          <a:noFill/>
          <a:ln w="9525">
            <a:noFill/>
            <a:miter lim="800000"/>
          </a:ln>
          <a:effectLst/>
        </p:spPr>
        <p:txBody>
          <a:bodyPr>
            <a:spAutoFit/>
          </a:bodyPr>
          <a:lstStyle/>
          <a:p>
            <a:r>
              <a:rPr lang="en-US" altLang="zh-CN" b="1">
                <a:latin typeface="Times New Roman" panose="02020603050405020304" pitchFamily="18" charset="0"/>
                <a:ea typeface="宋体" panose="02010600030101010101" pitchFamily="2" charset="-122"/>
              </a:rPr>
              <a:t>B:10.10.10.2</a:t>
            </a:r>
          </a:p>
        </p:txBody>
      </p:sp>
      <p:sp>
        <p:nvSpPr>
          <p:cNvPr id="330770" name="Text Box 18"/>
          <p:cNvSpPr txBox="1">
            <a:spLocks noChangeArrowheads="1"/>
          </p:cNvSpPr>
          <p:nvPr/>
        </p:nvSpPr>
        <p:spPr bwMode="auto">
          <a:xfrm>
            <a:off x="2501900" y="5997575"/>
            <a:ext cx="1584325" cy="366713"/>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C:10.10.10.3</a:t>
            </a:r>
          </a:p>
        </p:txBody>
      </p:sp>
      <p:sp>
        <p:nvSpPr>
          <p:cNvPr id="330771" name="Text Box 19"/>
          <p:cNvSpPr txBox="1">
            <a:spLocks noChangeArrowheads="1"/>
          </p:cNvSpPr>
          <p:nvPr/>
        </p:nvSpPr>
        <p:spPr bwMode="auto">
          <a:xfrm>
            <a:off x="7596188" y="4435475"/>
            <a:ext cx="1441450" cy="641350"/>
          </a:xfrm>
          <a:prstGeom prst="rect">
            <a:avLst/>
          </a:prstGeom>
          <a:noFill/>
          <a:ln w="9525">
            <a:noFill/>
            <a:miter lim="800000"/>
          </a:ln>
          <a:effectLst/>
        </p:spPr>
        <p:txBody>
          <a:bodyPr>
            <a:spAutoFit/>
          </a:bodyPr>
          <a:lstStyle/>
          <a:p>
            <a:r>
              <a:rPr lang="zh-CN" altLang="en-US" b="1">
                <a:ea typeface="宋体" panose="02010600030101010101" pitchFamily="2" charset="-122"/>
              </a:rPr>
              <a:t>路由器</a:t>
            </a:r>
            <a:r>
              <a:rPr lang="en-US" altLang="zh-CN" b="1">
                <a:ea typeface="宋体" panose="02010600030101010101" pitchFamily="2" charset="-122"/>
              </a:rPr>
              <a:t>R:</a:t>
            </a:r>
            <a:r>
              <a:rPr lang="en-US" altLang="zh-CN">
                <a:ea typeface="宋体" panose="02010600030101010101" pitchFamily="2" charset="-122"/>
              </a:rPr>
              <a:t> </a:t>
            </a:r>
            <a:r>
              <a:rPr lang="en-US" altLang="zh-CN" b="1">
                <a:latin typeface="Times New Roman" panose="02020603050405020304" pitchFamily="18" charset="0"/>
                <a:ea typeface="宋体" panose="02010600030101010101" pitchFamily="2" charset="-122"/>
              </a:rPr>
              <a:t>10.10.10.8</a:t>
            </a:r>
          </a:p>
        </p:txBody>
      </p:sp>
      <p:grpSp>
        <p:nvGrpSpPr>
          <p:cNvPr id="2" name="Group 20"/>
          <p:cNvGrpSpPr/>
          <p:nvPr/>
        </p:nvGrpSpPr>
        <p:grpSpPr bwMode="auto">
          <a:xfrm>
            <a:off x="34925" y="2274888"/>
            <a:ext cx="3095625" cy="1368425"/>
            <a:chOff x="22" y="1525"/>
            <a:chExt cx="1950" cy="862"/>
          </a:xfrm>
        </p:grpSpPr>
        <p:grpSp>
          <p:nvGrpSpPr>
            <p:cNvPr id="3" name="Group 21"/>
            <p:cNvGrpSpPr/>
            <p:nvPr/>
          </p:nvGrpSpPr>
          <p:grpSpPr bwMode="auto">
            <a:xfrm>
              <a:off x="22" y="1525"/>
              <a:ext cx="1950" cy="862"/>
              <a:chOff x="794" y="1479"/>
              <a:chExt cx="1950" cy="862"/>
            </a:xfrm>
          </p:grpSpPr>
          <p:sp>
            <p:nvSpPr>
              <p:cNvPr id="330774" name="Rectangle 22"/>
              <p:cNvSpPr>
                <a:spLocks noChangeArrowheads="1"/>
              </p:cNvSpPr>
              <p:nvPr/>
            </p:nvSpPr>
            <p:spPr bwMode="auto">
              <a:xfrm>
                <a:off x="839" y="1479"/>
                <a:ext cx="1905" cy="862"/>
              </a:xfrm>
              <a:prstGeom prst="rect">
                <a:avLst/>
              </a:prstGeom>
              <a:solidFill>
                <a:schemeClr val="bg1"/>
              </a:solidFill>
              <a:ln w="28575">
                <a:solidFill>
                  <a:schemeClr val="tx1"/>
                </a:solidFill>
                <a:miter lim="800000"/>
              </a:ln>
              <a:effectLst>
                <a:outerShdw dist="35921" dir="2700000" algn="ctr" rotWithShape="0">
                  <a:schemeClr val="tx1"/>
                </a:outerShdw>
              </a:effectLst>
            </p:spPr>
            <p:txBody>
              <a:bodyPr wrap="none" anchor="ctr"/>
              <a:lstStyle/>
              <a:p>
                <a:pPr algn="ctr"/>
                <a:endParaRPr lang="zh-CN" altLang="en-US" b="1">
                  <a:latin typeface="Times New Roman" panose="02020603050405020304" pitchFamily="18" charset="0"/>
                  <a:ea typeface="宋体" panose="02010600030101010101" pitchFamily="2" charset="-122"/>
                </a:endParaRPr>
              </a:p>
            </p:txBody>
          </p:sp>
          <p:sp>
            <p:nvSpPr>
              <p:cNvPr id="330775" name="Line 23"/>
              <p:cNvSpPr>
                <a:spLocks noChangeShapeType="1"/>
              </p:cNvSpPr>
              <p:nvPr/>
            </p:nvSpPr>
            <p:spPr bwMode="auto">
              <a:xfrm>
                <a:off x="839" y="1660"/>
                <a:ext cx="1905" cy="0"/>
              </a:xfrm>
              <a:prstGeom prst="line">
                <a:avLst/>
              </a:prstGeom>
              <a:noFill/>
              <a:ln w="19050">
                <a:solidFill>
                  <a:schemeClr val="tx1"/>
                </a:solidFill>
                <a:round/>
              </a:ln>
              <a:effectLst/>
            </p:spPr>
            <p:txBody>
              <a:bodyPr/>
              <a:lstStyle/>
              <a:p>
                <a:endParaRPr lang="zh-CN" altLang="en-US"/>
              </a:p>
            </p:txBody>
          </p:sp>
          <p:sp>
            <p:nvSpPr>
              <p:cNvPr id="330776" name="Text Box 24"/>
              <p:cNvSpPr txBox="1">
                <a:spLocks noChangeArrowheads="1"/>
              </p:cNvSpPr>
              <p:nvPr/>
            </p:nvSpPr>
            <p:spPr bwMode="auto">
              <a:xfrm>
                <a:off x="794" y="1902"/>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10.10.10.3     11:22:33:44:55:CC</a:t>
                </a:r>
              </a:p>
            </p:txBody>
          </p:sp>
          <p:sp>
            <p:nvSpPr>
              <p:cNvPr id="330777" name="Text Box 25"/>
              <p:cNvSpPr txBox="1">
                <a:spLocks noChangeArrowheads="1"/>
              </p:cNvSpPr>
              <p:nvPr/>
            </p:nvSpPr>
            <p:spPr bwMode="auto">
              <a:xfrm>
                <a:off x="794" y="1479"/>
                <a:ext cx="1950" cy="212"/>
              </a:xfrm>
              <a:prstGeom prst="rect">
                <a:avLst/>
              </a:prstGeom>
              <a:noFill/>
              <a:ln w="9525">
                <a:noFill/>
                <a:miter lim="800000"/>
              </a:ln>
              <a:effectLst/>
            </p:spPr>
            <p:txBody>
              <a:bodyPr>
                <a:spAutoFit/>
              </a:bodyPr>
              <a:lstStyle/>
              <a:p>
                <a:r>
                  <a:rPr lang="en-US" altLang="zh-CN" sz="1600" b="1">
                    <a:latin typeface="Times New Roman" panose="02020603050405020304" pitchFamily="18" charset="0"/>
                    <a:ea typeface="宋体" panose="02010600030101010101" pitchFamily="2" charset="-122"/>
                  </a:rPr>
                  <a:t>  </a:t>
                </a:r>
                <a:r>
                  <a:rPr lang="en-US" altLang="zh-CN" sz="1600" b="1">
                    <a:solidFill>
                      <a:srgbClr val="0033CC"/>
                    </a:solidFill>
                    <a:latin typeface="Times New Roman" panose="02020603050405020304" pitchFamily="18" charset="0"/>
                    <a:ea typeface="黑体" panose="02010609060101010101" pitchFamily="49" charset="-122"/>
                  </a:rPr>
                  <a:t>IP</a:t>
                </a:r>
                <a:r>
                  <a:rPr lang="zh-CN" altLang="en-US" sz="1600" b="1">
                    <a:solidFill>
                      <a:srgbClr val="0033CC"/>
                    </a:solidFill>
                    <a:latin typeface="Times New Roman" panose="02020603050405020304" pitchFamily="18" charset="0"/>
                    <a:ea typeface="黑体" panose="02010609060101010101" pitchFamily="49" charset="-122"/>
                  </a:rPr>
                  <a:t>地址            </a:t>
                </a:r>
                <a:r>
                  <a:rPr lang="en-US" altLang="zh-CN" sz="1600" b="1">
                    <a:solidFill>
                      <a:srgbClr val="0033CC"/>
                    </a:solidFill>
                    <a:latin typeface="Times New Roman" panose="02020603050405020304" pitchFamily="18" charset="0"/>
                    <a:ea typeface="黑体" panose="02010609060101010101" pitchFamily="49" charset="-122"/>
                  </a:rPr>
                  <a:t>MAC</a:t>
                </a:r>
                <a:r>
                  <a:rPr lang="zh-CN" altLang="en-US" sz="1600" b="1">
                    <a:solidFill>
                      <a:srgbClr val="0033CC"/>
                    </a:solidFill>
                    <a:latin typeface="Times New Roman" panose="02020603050405020304" pitchFamily="18" charset="0"/>
                    <a:ea typeface="黑体" panose="02010609060101010101" pitchFamily="49" charset="-122"/>
                  </a:rPr>
                  <a:t>地址</a:t>
                </a:r>
              </a:p>
            </p:txBody>
          </p:sp>
          <p:sp>
            <p:nvSpPr>
              <p:cNvPr id="330778" name="Line 26"/>
              <p:cNvSpPr>
                <a:spLocks noChangeShapeType="1"/>
              </p:cNvSpPr>
              <p:nvPr/>
            </p:nvSpPr>
            <p:spPr bwMode="auto">
              <a:xfrm>
                <a:off x="839" y="1877"/>
                <a:ext cx="1905" cy="0"/>
              </a:xfrm>
              <a:prstGeom prst="line">
                <a:avLst/>
              </a:prstGeom>
              <a:noFill/>
              <a:ln w="12700">
                <a:solidFill>
                  <a:schemeClr val="tx1"/>
                </a:solidFill>
                <a:round/>
              </a:ln>
              <a:effectLst/>
            </p:spPr>
            <p:txBody>
              <a:bodyPr/>
              <a:lstStyle/>
              <a:p>
                <a:endParaRPr lang="zh-CN" altLang="en-US"/>
              </a:p>
            </p:txBody>
          </p:sp>
          <p:sp>
            <p:nvSpPr>
              <p:cNvPr id="330779" name="Text Box 27"/>
              <p:cNvSpPr txBox="1">
                <a:spLocks noChangeArrowheads="1"/>
              </p:cNvSpPr>
              <p:nvPr/>
            </p:nvSpPr>
            <p:spPr bwMode="auto">
              <a:xfrm>
                <a:off x="794" y="2128"/>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10.10.10.8     11:22:33:44:55:RR</a:t>
                </a:r>
              </a:p>
            </p:txBody>
          </p:sp>
          <p:sp>
            <p:nvSpPr>
              <p:cNvPr id="330780" name="Line 28"/>
              <p:cNvSpPr>
                <a:spLocks noChangeShapeType="1"/>
              </p:cNvSpPr>
              <p:nvPr/>
            </p:nvSpPr>
            <p:spPr bwMode="auto">
              <a:xfrm>
                <a:off x="839" y="2114"/>
                <a:ext cx="1905" cy="0"/>
              </a:xfrm>
              <a:prstGeom prst="line">
                <a:avLst/>
              </a:prstGeom>
              <a:noFill/>
              <a:ln w="12700">
                <a:solidFill>
                  <a:schemeClr val="tx1"/>
                </a:solidFill>
                <a:round/>
              </a:ln>
              <a:effectLst/>
            </p:spPr>
            <p:txBody>
              <a:bodyPr/>
              <a:lstStyle/>
              <a:p>
                <a:endParaRPr lang="zh-CN" altLang="en-US"/>
              </a:p>
            </p:txBody>
          </p:sp>
          <p:sp>
            <p:nvSpPr>
              <p:cNvPr id="330781" name="Line 29"/>
              <p:cNvSpPr>
                <a:spLocks noChangeShapeType="1"/>
              </p:cNvSpPr>
              <p:nvPr/>
            </p:nvSpPr>
            <p:spPr bwMode="auto">
              <a:xfrm>
                <a:off x="1429" y="1479"/>
                <a:ext cx="0" cy="861"/>
              </a:xfrm>
              <a:prstGeom prst="line">
                <a:avLst/>
              </a:prstGeom>
              <a:noFill/>
              <a:ln w="9525">
                <a:solidFill>
                  <a:schemeClr val="tx1"/>
                </a:solidFill>
                <a:round/>
              </a:ln>
              <a:effectLst/>
            </p:spPr>
            <p:txBody>
              <a:bodyPr/>
              <a:lstStyle/>
              <a:p>
                <a:endParaRPr lang="zh-CN" altLang="en-US"/>
              </a:p>
            </p:txBody>
          </p:sp>
        </p:grpSp>
        <p:sp>
          <p:nvSpPr>
            <p:cNvPr id="330782" name="Text Box 30"/>
            <p:cNvSpPr txBox="1">
              <a:spLocks noChangeArrowheads="1"/>
            </p:cNvSpPr>
            <p:nvPr/>
          </p:nvSpPr>
          <p:spPr bwMode="auto">
            <a:xfrm>
              <a:off x="22" y="1721"/>
              <a:ext cx="1950" cy="212"/>
            </a:xfrm>
            <a:prstGeom prst="rect">
              <a:avLst/>
            </a:prstGeom>
            <a:noFill/>
            <a:ln w="9525">
              <a:noFill/>
              <a:miter lim="800000"/>
            </a:ln>
            <a:effectLst/>
          </p:spPr>
          <p:txBody>
            <a:bodyPr>
              <a:spAutoFit/>
            </a:bodyPr>
            <a:lstStyle/>
            <a:p>
              <a:r>
                <a:rPr lang="en-US" altLang="zh-CN" sz="1600" b="1">
                  <a:solidFill>
                    <a:srgbClr val="FF0000"/>
                  </a:solidFill>
                  <a:latin typeface="Times New Roman" panose="02020603050405020304" pitchFamily="18" charset="0"/>
                  <a:ea typeface="宋体" panose="02010600030101010101" pitchFamily="2" charset="-122"/>
                </a:rPr>
                <a:t>10.10.10.1     11:22:33:44:55:CC</a:t>
              </a:r>
            </a:p>
          </p:txBody>
        </p:sp>
      </p:grpSp>
      <p:grpSp>
        <p:nvGrpSpPr>
          <p:cNvPr id="4" name="Group 31"/>
          <p:cNvGrpSpPr/>
          <p:nvPr/>
        </p:nvGrpSpPr>
        <p:grpSpPr bwMode="auto">
          <a:xfrm>
            <a:off x="4645025" y="1554163"/>
            <a:ext cx="3095625" cy="1368425"/>
            <a:chOff x="2926" y="1071"/>
            <a:chExt cx="1950" cy="862"/>
          </a:xfrm>
        </p:grpSpPr>
        <p:grpSp>
          <p:nvGrpSpPr>
            <p:cNvPr id="5" name="Group 32"/>
            <p:cNvGrpSpPr/>
            <p:nvPr/>
          </p:nvGrpSpPr>
          <p:grpSpPr bwMode="auto">
            <a:xfrm>
              <a:off x="2926" y="1071"/>
              <a:ext cx="1950" cy="862"/>
              <a:chOff x="1292" y="1706"/>
              <a:chExt cx="1950" cy="862"/>
            </a:xfrm>
          </p:grpSpPr>
          <p:sp>
            <p:nvSpPr>
              <p:cNvPr id="330785" name="Rectangle 33"/>
              <p:cNvSpPr>
                <a:spLocks noChangeArrowheads="1"/>
              </p:cNvSpPr>
              <p:nvPr/>
            </p:nvSpPr>
            <p:spPr bwMode="auto">
              <a:xfrm>
                <a:off x="1337" y="1706"/>
                <a:ext cx="1905" cy="862"/>
              </a:xfrm>
              <a:prstGeom prst="rect">
                <a:avLst/>
              </a:prstGeom>
              <a:solidFill>
                <a:schemeClr val="bg1"/>
              </a:solidFill>
              <a:ln w="28575">
                <a:solidFill>
                  <a:schemeClr val="tx1"/>
                </a:solidFill>
                <a:miter lim="800000"/>
              </a:ln>
              <a:effectLst>
                <a:outerShdw dist="35921" dir="2700000" algn="ctr" rotWithShape="0">
                  <a:schemeClr val="tx1"/>
                </a:outerShdw>
              </a:effectLst>
            </p:spPr>
            <p:txBody>
              <a:bodyPr wrap="none" anchor="ctr"/>
              <a:lstStyle/>
              <a:p>
                <a:pPr algn="ctr"/>
                <a:endParaRPr lang="zh-CN" altLang="en-US" b="1">
                  <a:latin typeface="Times New Roman" panose="02020603050405020304" pitchFamily="18" charset="0"/>
                  <a:ea typeface="宋体" panose="02010600030101010101" pitchFamily="2" charset="-122"/>
                </a:endParaRPr>
              </a:p>
            </p:txBody>
          </p:sp>
          <p:sp>
            <p:nvSpPr>
              <p:cNvPr id="330786" name="Line 34"/>
              <p:cNvSpPr>
                <a:spLocks noChangeShapeType="1"/>
              </p:cNvSpPr>
              <p:nvPr/>
            </p:nvSpPr>
            <p:spPr bwMode="auto">
              <a:xfrm>
                <a:off x="1337" y="1887"/>
                <a:ext cx="1905" cy="0"/>
              </a:xfrm>
              <a:prstGeom prst="line">
                <a:avLst/>
              </a:prstGeom>
              <a:noFill/>
              <a:ln w="19050">
                <a:solidFill>
                  <a:schemeClr val="tx1"/>
                </a:solidFill>
                <a:round/>
              </a:ln>
              <a:effectLst/>
            </p:spPr>
            <p:txBody>
              <a:bodyPr/>
              <a:lstStyle/>
              <a:p>
                <a:endParaRPr lang="zh-CN" altLang="en-US"/>
              </a:p>
            </p:txBody>
          </p:sp>
          <p:sp>
            <p:nvSpPr>
              <p:cNvPr id="330787" name="Text Box 35"/>
              <p:cNvSpPr txBox="1">
                <a:spLocks noChangeArrowheads="1"/>
              </p:cNvSpPr>
              <p:nvPr/>
            </p:nvSpPr>
            <p:spPr bwMode="auto">
              <a:xfrm>
                <a:off x="1292" y="2129"/>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10.10.10.3     11:22:33:44:55:CC</a:t>
                </a:r>
              </a:p>
            </p:txBody>
          </p:sp>
          <p:sp>
            <p:nvSpPr>
              <p:cNvPr id="330788" name="Text Box 36"/>
              <p:cNvSpPr txBox="1">
                <a:spLocks noChangeArrowheads="1"/>
              </p:cNvSpPr>
              <p:nvPr/>
            </p:nvSpPr>
            <p:spPr bwMode="auto">
              <a:xfrm>
                <a:off x="1292" y="1706"/>
                <a:ext cx="1950" cy="212"/>
              </a:xfrm>
              <a:prstGeom prst="rect">
                <a:avLst/>
              </a:prstGeom>
              <a:noFill/>
              <a:ln w="9525">
                <a:noFill/>
                <a:miter lim="800000"/>
              </a:ln>
              <a:effectLst/>
            </p:spPr>
            <p:txBody>
              <a:bodyPr>
                <a:spAutoFit/>
              </a:bodyPr>
              <a:lstStyle/>
              <a:p>
                <a:r>
                  <a:rPr lang="en-US" altLang="zh-CN" sz="1600" b="1">
                    <a:latin typeface="Times New Roman" panose="02020603050405020304" pitchFamily="18" charset="0"/>
                    <a:ea typeface="黑体" panose="02010609060101010101" pitchFamily="49" charset="-122"/>
                  </a:rPr>
                  <a:t>  </a:t>
                </a:r>
                <a:r>
                  <a:rPr lang="en-US" altLang="zh-CN" sz="1600" b="1">
                    <a:solidFill>
                      <a:srgbClr val="0033CC"/>
                    </a:solidFill>
                    <a:latin typeface="Times New Roman" panose="02020603050405020304" pitchFamily="18" charset="0"/>
                    <a:ea typeface="黑体" panose="02010609060101010101" pitchFamily="49" charset="-122"/>
                  </a:rPr>
                  <a:t>IP</a:t>
                </a:r>
                <a:r>
                  <a:rPr lang="zh-CN" altLang="en-US" sz="1600" b="1">
                    <a:solidFill>
                      <a:srgbClr val="0033CC"/>
                    </a:solidFill>
                    <a:latin typeface="Times New Roman" panose="02020603050405020304" pitchFamily="18" charset="0"/>
                    <a:ea typeface="黑体" panose="02010609060101010101" pitchFamily="49" charset="-122"/>
                  </a:rPr>
                  <a:t>地址            </a:t>
                </a:r>
                <a:r>
                  <a:rPr lang="en-US" altLang="zh-CN" sz="1600" b="1">
                    <a:solidFill>
                      <a:srgbClr val="0033CC"/>
                    </a:solidFill>
                    <a:latin typeface="Times New Roman" panose="02020603050405020304" pitchFamily="18" charset="0"/>
                    <a:ea typeface="黑体" panose="02010609060101010101" pitchFamily="49" charset="-122"/>
                  </a:rPr>
                  <a:t>MAC</a:t>
                </a:r>
                <a:r>
                  <a:rPr lang="zh-CN" altLang="en-US" sz="1600" b="1">
                    <a:solidFill>
                      <a:srgbClr val="0033CC"/>
                    </a:solidFill>
                    <a:latin typeface="Times New Roman" panose="02020603050405020304" pitchFamily="18" charset="0"/>
                    <a:ea typeface="黑体" panose="02010609060101010101" pitchFamily="49" charset="-122"/>
                  </a:rPr>
                  <a:t>地址</a:t>
                </a:r>
              </a:p>
            </p:txBody>
          </p:sp>
          <p:sp>
            <p:nvSpPr>
              <p:cNvPr id="330789" name="Line 37"/>
              <p:cNvSpPr>
                <a:spLocks noChangeShapeType="1"/>
              </p:cNvSpPr>
              <p:nvPr/>
            </p:nvSpPr>
            <p:spPr bwMode="auto">
              <a:xfrm>
                <a:off x="1337" y="2104"/>
                <a:ext cx="1905" cy="0"/>
              </a:xfrm>
              <a:prstGeom prst="line">
                <a:avLst/>
              </a:prstGeom>
              <a:noFill/>
              <a:ln w="12700">
                <a:solidFill>
                  <a:schemeClr val="tx1"/>
                </a:solidFill>
                <a:round/>
              </a:ln>
              <a:effectLst/>
            </p:spPr>
            <p:txBody>
              <a:bodyPr/>
              <a:lstStyle/>
              <a:p>
                <a:endParaRPr lang="zh-CN" altLang="en-US"/>
              </a:p>
            </p:txBody>
          </p:sp>
          <p:sp>
            <p:nvSpPr>
              <p:cNvPr id="330790" name="Text Box 38"/>
              <p:cNvSpPr txBox="1">
                <a:spLocks noChangeArrowheads="1"/>
              </p:cNvSpPr>
              <p:nvPr/>
            </p:nvSpPr>
            <p:spPr bwMode="auto">
              <a:xfrm>
                <a:off x="1292" y="2355"/>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10.10.10.8     11:22:33:44:55:RR</a:t>
                </a:r>
              </a:p>
            </p:txBody>
          </p:sp>
          <p:sp>
            <p:nvSpPr>
              <p:cNvPr id="330791" name="Line 39"/>
              <p:cNvSpPr>
                <a:spLocks noChangeShapeType="1"/>
              </p:cNvSpPr>
              <p:nvPr/>
            </p:nvSpPr>
            <p:spPr bwMode="auto">
              <a:xfrm>
                <a:off x="1337" y="2341"/>
                <a:ext cx="1905" cy="0"/>
              </a:xfrm>
              <a:prstGeom prst="line">
                <a:avLst/>
              </a:prstGeom>
              <a:noFill/>
              <a:ln w="12700">
                <a:solidFill>
                  <a:schemeClr val="tx1"/>
                </a:solidFill>
                <a:round/>
              </a:ln>
              <a:effectLst/>
            </p:spPr>
            <p:txBody>
              <a:bodyPr/>
              <a:lstStyle/>
              <a:p>
                <a:endParaRPr lang="zh-CN" altLang="en-US"/>
              </a:p>
            </p:txBody>
          </p:sp>
          <p:sp>
            <p:nvSpPr>
              <p:cNvPr id="330792" name="Line 40"/>
              <p:cNvSpPr>
                <a:spLocks noChangeShapeType="1"/>
              </p:cNvSpPr>
              <p:nvPr/>
            </p:nvSpPr>
            <p:spPr bwMode="auto">
              <a:xfrm>
                <a:off x="1927" y="1706"/>
                <a:ext cx="0" cy="861"/>
              </a:xfrm>
              <a:prstGeom prst="line">
                <a:avLst/>
              </a:prstGeom>
              <a:noFill/>
              <a:ln w="9525">
                <a:solidFill>
                  <a:schemeClr val="tx1"/>
                </a:solidFill>
                <a:round/>
              </a:ln>
              <a:effectLst/>
            </p:spPr>
            <p:txBody>
              <a:bodyPr/>
              <a:lstStyle/>
              <a:p>
                <a:endParaRPr lang="zh-CN" altLang="en-US"/>
              </a:p>
            </p:txBody>
          </p:sp>
        </p:grpSp>
        <p:sp>
          <p:nvSpPr>
            <p:cNvPr id="330793" name="Text Box 41"/>
            <p:cNvSpPr txBox="1">
              <a:spLocks noChangeArrowheads="1"/>
            </p:cNvSpPr>
            <p:nvPr/>
          </p:nvSpPr>
          <p:spPr bwMode="auto">
            <a:xfrm>
              <a:off x="2926" y="1268"/>
              <a:ext cx="1950" cy="212"/>
            </a:xfrm>
            <a:prstGeom prst="rect">
              <a:avLst/>
            </a:prstGeom>
            <a:noFill/>
            <a:ln w="9525">
              <a:noFill/>
              <a:miter lim="800000"/>
            </a:ln>
            <a:effectLst/>
          </p:spPr>
          <p:txBody>
            <a:bodyPr>
              <a:spAutoFit/>
            </a:bodyPr>
            <a:lstStyle/>
            <a:p>
              <a:r>
                <a:rPr lang="en-US" altLang="zh-CN" sz="1600" b="1">
                  <a:solidFill>
                    <a:srgbClr val="FF0000"/>
                  </a:solidFill>
                  <a:latin typeface="Times New Roman" panose="02020603050405020304" pitchFamily="18" charset="0"/>
                  <a:ea typeface="宋体" panose="02010600030101010101" pitchFamily="2" charset="-122"/>
                </a:rPr>
                <a:t>10.10.10.2     11:22:33:44:55:CC</a:t>
              </a:r>
            </a:p>
          </p:txBody>
        </p:sp>
      </p:grpSp>
      <p:sp>
        <p:nvSpPr>
          <p:cNvPr id="330794" name="Rectangle 42"/>
          <p:cNvSpPr>
            <a:spLocks noChangeArrowheads="1"/>
          </p:cNvSpPr>
          <p:nvPr/>
        </p:nvSpPr>
        <p:spPr bwMode="auto">
          <a:xfrm>
            <a:off x="1843088" y="3859213"/>
            <a:ext cx="142875" cy="142875"/>
          </a:xfrm>
          <a:prstGeom prst="rect">
            <a:avLst/>
          </a:prstGeom>
          <a:solidFill>
            <a:srgbClr val="008000"/>
          </a:solidFill>
          <a:ln w="9525">
            <a:solidFill>
              <a:schemeClr val="tx1"/>
            </a:solidFill>
            <a:miter lim="800000"/>
          </a:ln>
          <a:effectLst/>
        </p:spPr>
        <p:txBody>
          <a:bodyPr wrap="none" anchor="ctr"/>
          <a:lstStyle/>
          <a:p>
            <a:endParaRPr lang="zh-CN" altLang="en-US"/>
          </a:p>
        </p:txBody>
      </p:sp>
      <p:sp>
        <p:nvSpPr>
          <p:cNvPr id="330795" name="Rectangle 43"/>
          <p:cNvSpPr>
            <a:spLocks noChangeArrowheads="1"/>
          </p:cNvSpPr>
          <p:nvPr/>
        </p:nvSpPr>
        <p:spPr bwMode="auto">
          <a:xfrm>
            <a:off x="4268788" y="2044700"/>
            <a:ext cx="142875" cy="142875"/>
          </a:xfrm>
          <a:prstGeom prst="rect">
            <a:avLst/>
          </a:prstGeom>
          <a:solidFill>
            <a:srgbClr val="0000FF"/>
          </a:solidFill>
          <a:ln w="9525">
            <a:solidFill>
              <a:schemeClr val="tx1"/>
            </a:solidFill>
            <a:miter lim="800000"/>
          </a:ln>
          <a:effectLst/>
        </p:spPr>
        <p:txBody>
          <a:bodyPr wrap="none" anchor="ctr"/>
          <a:lstStyle/>
          <a:p>
            <a:endParaRPr lang="zh-CN" altLang="en-US"/>
          </a:p>
        </p:txBody>
      </p:sp>
      <p:sp>
        <p:nvSpPr>
          <p:cNvPr id="330796" name="AutoShape 44"/>
          <p:cNvSpPr>
            <a:spLocks noChangeArrowheads="1"/>
          </p:cNvSpPr>
          <p:nvPr/>
        </p:nvSpPr>
        <p:spPr bwMode="auto">
          <a:xfrm>
            <a:off x="4752975" y="4989513"/>
            <a:ext cx="2808288" cy="1079500"/>
          </a:xfrm>
          <a:prstGeom prst="wedgeRectCallout">
            <a:avLst>
              <a:gd name="adj1" fmla="val -40954"/>
              <a:gd name="adj2" fmla="val -88088"/>
            </a:avLst>
          </a:prstGeom>
          <a:solidFill>
            <a:srgbClr val="CCECFF"/>
          </a:solidFill>
          <a:ln w="38100">
            <a:solidFill>
              <a:schemeClr val="tx1"/>
            </a:solidFill>
            <a:miter lim="800000"/>
          </a:ln>
          <a:effectLst/>
        </p:spPr>
        <p:txBody>
          <a:bodyPr anchor="ctr" anchorCtr="1"/>
          <a:lstStyle/>
          <a:p>
            <a:r>
              <a:rPr lang="zh-CN" altLang="en-US" b="1">
                <a:solidFill>
                  <a:srgbClr val="990000"/>
                </a:solidFill>
                <a:latin typeface="Times New Roman" panose="02020603050405020304" pitchFamily="18" charset="0"/>
                <a:ea typeface="黑体" panose="02010609060101010101" pitchFamily="49" charset="-122"/>
              </a:rPr>
              <a:t>步骤</a:t>
            </a:r>
            <a:r>
              <a:rPr lang="en-US" altLang="zh-CN" b="1">
                <a:solidFill>
                  <a:srgbClr val="990000"/>
                </a:solidFill>
                <a:latin typeface="Times New Roman" panose="02020603050405020304" pitchFamily="18" charset="0"/>
                <a:ea typeface="黑体" panose="02010609060101010101" pitchFamily="49" charset="-122"/>
              </a:rPr>
              <a:t>2</a:t>
            </a:r>
            <a:r>
              <a:rPr lang="zh-CN" altLang="en-US" b="1">
                <a:solidFill>
                  <a:srgbClr val="000099"/>
                </a:solidFill>
                <a:latin typeface="Times New Roman" panose="02020603050405020304" pitchFamily="18" charset="0"/>
                <a:ea typeface="黑体" panose="02010609060101010101" pitchFamily="49" charset="-122"/>
              </a:rPr>
              <a:t>：攻击者从网络接口上嗅探受害主机发过来的数据帧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794"/>
                                        </p:tgtEl>
                                        <p:attrNameLst>
                                          <p:attrName>style.visibility</p:attrName>
                                        </p:attrNameLst>
                                      </p:cBhvr>
                                      <p:to>
                                        <p:strVal val="visible"/>
                                      </p:to>
                                    </p:set>
                                  </p:childTnLst>
                                </p:cTn>
                              </p:par>
                              <p:par>
                                <p:cTn id="7" presetID="0" presetClass="path" presetSubtype="0" repeatCount="indefinite" accel="50000" decel="50000" fill="hold" grpId="1" nodeType="withEffect">
                                  <p:stCondLst>
                                    <p:cond delay="0"/>
                                  </p:stCondLst>
                                  <p:childTnLst>
                                    <p:animMotion origin="layout" path="M 0.00782 0.00047 L 0.24462 0.00047 L 0.24462 -0.27754 " pathEditMode="relative" rAng="0" ptsTypes="AAA">
                                      <p:cBhvr>
                                        <p:cTn id="8" dur="2000" fill="hold"/>
                                        <p:tgtEl>
                                          <p:spTgt spid="330794"/>
                                        </p:tgtEl>
                                        <p:attrNameLst>
                                          <p:attrName>ppt_x</p:attrName>
                                          <p:attrName>ppt_y</p:attrName>
                                        </p:attrNameLst>
                                      </p:cBhvr>
                                      <p:rCtr x="11800" y="-13900"/>
                                    </p:animMotion>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330795"/>
                                        </p:tgtEl>
                                        <p:attrNameLst>
                                          <p:attrName>style.visibility</p:attrName>
                                        </p:attrNameLst>
                                      </p:cBhvr>
                                      <p:to>
                                        <p:strVal val="visible"/>
                                      </p:to>
                                    </p:set>
                                  </p:childTnLst>
                                </p:cTn>
                              </p:par>
                            </p:childTnLst>
                          </p:cTn>
                        </p:par>
                        <p:par>
                          <p:cTn id="12" fill="hold">
                            <p:stCondLst>
                              <p:cond delay="500"/>
                            </p:stCondLst>
                            <p:childTnLst>
                              <p:par>
                                <p:cTn id="13" presetID="0" presetClass="path" presetSubtype="0" repeatCount="indefinite" accel="50000" decel="50000" fill="hold" grpId="1" nodeType="afterEffect">
                                  <p:stCondLst>
                                    <p:cond delay="0"/>
                                  </p:stCondLst>
                                  <p:childTnLst>
                                    <p:animMotion origin="layout" path="M 1.66667E-6 -6.66667E-6 L 1.66667E-6 0.29814 L -0.26423 0.29814 " pathEditMode="relative" ptsTypes="AAA">
                                      <p:cBhvr>
                                        <p:cTn id="14" dur="2000" fill="hold"/>
                                        <p:tgtEl>
                                          <p:spTgt spid="33079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lide(fromBottom)">
                                      <p:cBhvr>
                                        <p:cTn id="19" dur="500"/>
                                        <p:tgtEl>
                                          <p:spTgt spid="2"/>
                                        </p:tgtEl>
                                      </p:cBhvr>
                                    </p:animEffect>
                                  </p:childTnLst>
                                </p:cTn>
                              </p:par>
                              <p:par>
                                <p:cTn id="20" presetID="12" presetClass="entr" presetSubtype="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lide(fromTop)">
                                      <p:cBhvr>
                                        <p:cTn id="22" dur="500"/>
                                        <p:tgtEl>
                                          <p:spTgt spid="4"/>
                                        </p:tgtEl>
                                      </p:cBhvr>
                                    </p:animEffect>
                                  </p:childTnLst>
                                </p:cTn>
                              </p:par>
                            </p:childTnLst>
                          </p:cTn>
                        </p:par>
                        <p:par>
                          <p:cTn id="23" fill="hold">
                            <p:stCondLst>
                              <p:cond delay="500"/>
                            </p:stCondLst>
                            <p:childTnLst>
                              <p:par>
                                <p:cTn id="24" presetID="0" presetClass="path" presetSubtype="0" repeatCount="indefinite" accel="50000" decel="50000" fill="hold" grpId="2" nodeType="afterEffect">
                                  <p:stCondLst>
                                    <p:cond delay="0"/>
                                  </p:stCondLst>
                                  <p:childTnLst>
                                    <p:animMotion origin="layout" path="M 0.00695 -4.44444E-6 L 0.24341 -4.44444E-6 L 0.24341 0.22269 " pathEditMode="relative" rAng="0" ptsTypes="AAA">
                                      <p:cBhvr>
                                        <p:cTn id="25" dur="2000" fill="hold"/>
                                        <p:tgtEl>
                                          <p:spTgt spid="330794"/>
                                        </p:tgtEl>
                                        <p:attrNameLst>
                                          <p:attrName>ppt_x</p:attrName>
                                          <p:attrName>ppt_y</p:attrName>
                                        </p:attrNameLst>
                                      </p:cBhvr>
                                      <p:rCtr x="11800" y="11100"/>
                                    </p:animMotion>
                                  </p:childTnLst>
                                </p:cTn>
                              </p:par>
                            </p:childTnLst>
                          </p:cTn>
                        </p:par>
                        <p:par>
                          <p:cTn id="26" fill="hold">
                            <p:stCondLst>
                              <p:cond delay="2500"/>
                            </p:stCondLst>
                            <p:childTnLst>
                              <p:par>
                                <p:cTn id="27" presetID="0" presetClass="path" presetSubtype="0" repeatCount="indefinite" accel="50000" decel="50000" fill="hold" grpId="2" nodeType="afterEffect">
                                  <p:stCondLst>
                                    <p:cond delay="0"/>
                                  </p:stCondLst>
                                  <p:childTnLst>
                                    <p:animMotion origin="layout" path="M 3.61111E-6 5.18519E-6 L 0.00017 0.48172 " pathEditMode="relative" ptsTypes="AA">
                                      <p:cBhvr>
                                        <p:cTn id="28" dur="2000" fill="hold"/>
                                        <p:tgtEl>
                                          <p:spTgt spid="330795"/>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30796"/>
                                        </p:tgtEl>
                                        <p:attrNameLst>
                                          <p:attrName>style.visibility</p:attrName>
                                        </p:attrNameLst>
                                      </p:cBhvr>
                                      <p:to>
                                        <p:strVal val="visible"/>
                                      </p:to>
                                    </p:set>
                                    <p:anim calcmode="lin" valueType="num">
                                      <p:cBhvr additive="base">
                                        <p:cTn id="33" dur="500" fill="hold"/>
                                        <p:tgtEl>
                                          <p:spTgt spid="330796"/>
                                        </p:tgtEl>
                                        <p:attrNameLst>
                                          <p:attrName>ppt_x</p:attrName>
                                        </p:attrNameLst>
                                      </p:cBhvr>
                                      <p:tavLst>
                                        <p:tav tm="0">
                                          <p:val>
                                            <p:strVal val="#ppt_x"/>
                                          </p:val>
                                        </p:tav>
                                        <p:tav tm="100000">
                                          <p:val>
                                            <p:strVal val="#ppt_x"/>
                                          </p:val>
                                        </p:tav>
                                      </p:tavLst>
                                    </p:anim>
                                    <p:anim calcmode="lin" valueType="num">
                                      <p:cBhvr additive="base">
                                        <p:cTn id="34" dur="500" fill="hold"/>
                                        <p:tgtEl>
                                          <p:spTgt spid="330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94" grpId="0" animBg="1"/>
      <p:bldP spid="330794" grpId="1" animBg="1"/>
      <p:bldP spid="330794" grpId="2" animBg="1"/>
      <p:bldP spid="330795" grpId="0" animBg="1"/>
      <p:bldP spid="330795" grpId="1" animBg="1"/>
      <p:bldP spid="330795" grpId="2" animBg="1"/>
      <p:bldP spid="33079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1087438" y="196850"/>
            <a:ext cx="7451725" cy="792163"/>
          </a:xfrm>
        </p:spPr>
        <p:txBody>
          <a:bodyPr/>
          <a:lstStyle/>
          <a:p>
            <a:r>
              <a:rPr lang="en-US" altLang="zh-CN" sz="3600" dirty="0"/>
              <a:t>(</a:t>
            </a:r>
            <a:r>
              <a:rPr lang="zh-CN" altLang="en-US" sz="3600" dirty="0"/>
              <a:t>四</a:t>
            </a:r>
            <a:r>
              <a:rPr lang="en-US" altLang="zh-CN" sz="3600" dirty="0"/>
              <a:t>)</a:t>
            </a:r>
            <a:r>
              <a:rPr lang="zh-CN" altLang="en-US" sz="3600" dirty="0">
                <a:latin typeface="Times New Roman" panose="02020603050405020304" pitchFamily="18" charset="0"/>
              </a:rPr>
              <a:t>交换网络监听：</a:t>
            </a:r>
            <a:r>
              <a:rPr lang="en-US" altLang="zh-CN" sz="3600" dirty="0">
                <a:latin typeface="Times New Roman" panose="02020603050405020304" pitchFamily="18" charset="0"/>
              </a:rPr>
              <a:t>ARP</a:t>
            </a:r>
            <a:r>
              <a:rPr lang="zh-CN" altLang="en-US" sz="3600" dirty="0">
                <a:latin typeface="Times New Roman" panose="02020603050405020304" pitchFamily="18" charset="0"/>
              </a:rPr>
              <a:t>欺骗</a:t>
            </a:r>
          </a:p>
        </p:txBody>
      </p:sp>
      <p:sp>
        <p:nvSpPr>
          <p:cNvPr id="332803" name="Line 3"/>
          <p:cNvSpPr>
            <a:spLocks noChangeShapeType="1"/>
          </p:cNvSpPr>
          <p:nvPr/>
        </p:nvSpPr>
        <p:spPr bwMode="auto">
          <a:xfrm>
            <a:off x="8243888" y="1195388"/>
            <a:ext cx="0" cy="5183187"/>
          </a:xfrm>
          <a:prstGeom prst="line">
            <a:avLst/>
          </a:prstGeom>
          <a:noFill/>
          <a:ln w="22225">
            <a:solidFill>
              <a:schemeClr val="tx1"/>
            </a:solidFill>
            <a:round/>
          </a:ln>
          <a:effectLst/>
        </p:spPr>
        <p:txBody>
          <a:bodyPr/>
          <a:lstStyle/>
          <a:p>
            <a:endParaRPr lang="zh-CN" altLang="en-US"/>
          </a:p>
        </p:txBody>
      </p:sp>
      <p:pic>
        <p:nvPicPr>
          <p:cNvPr id="332804" name="Picture 4" descr="snap"/>
          <p:cNvPicPr>
            <a:picLocks noChangeAspect="1" noChangeArrowheads="1"/>
          </p:cNvPicPr>
          <p:nvPr/>
        </p:nvPicPr>
        <p:blipFill>
          <a:blip r:embed="rId2" cstate="print"/>
          <a:srcRect/>
          <a:stretch>
            <a:fillRect/>
          </a:stretch>
        </p:blipFill>
        <p:spPr bwMode="auto">
          <a:xfrm>
            <a:off x="1116013" y="3713163"/>
            <a:ext cx="720725" cy="650875"/>
          </a:xfrm>
          <a:prstGeom prst="rect">
            <a:avLst/>
          </a:prstGeom>
          <a:noFill/>
        </p:spPr>
      </p:pic>
      <p:pic>
        <p:nvPicPr>
          <p:cNvPr id="332805" name="Picture 5" descr="snap"/>
          <p:cNvPicPr>
            <a:picLocks noChangeAspect="1" noChangeArrowheads="1"/>
          </p:cNvPicPr>
          <p:nvPr/>
        </p:nvPicPr>
        <p:blipFill>
          <a:blip r:embed="rId2" cstate="print"/>
          <a:srcRect/>
          <a:stretch>
            <a:fillRect/>
          </a:stretch>
        </p:blipFill>
        <p:spPr bwMode="auto">
          <a:xfrm>
            <a:off x="3876675" y="1338263"/>
            <a:ext cx="720725" cy="650875"/>
          </a:xfrm>
          <a:prstGeom prst="rect">
            <a:avLst/>
          </a:prstGeom>
          <a:noFill/>
        </p:spPr>
      </p:pic>
      <p:pic>
        <p:nvPicPr>
          <p:cNvPr id="332806" name="Picture 6" descr="snap"/>
          <p:cNvPicPr>
            <a:picLocks noChangeAspect="1" noChangeArrowheads="1"/>
          </p:cNvPicPr>
          <p:nvPr/>
        </p:nvPicPr>
        <p:blipFill>
          <a:blip r:embed="rId3" cstate="print"/>
          <a:srcRect/>
          <a:stretch>
            <a:fillRect/>
          </a:stretch>
        </p:blipFill>
        <p:spPr bwMode="auto">
          <a:xfrm>
            <a:off x="8027988" y="3643313"/>
            <a:ext cx="554037" cy="792162"/>
          </a:xfrm>
          <a:prstGeom prst="rect">
            <a:avLst/>
          </a:prstGeom>
          <a:noFill/>
        </p:spPr>
      </p:pic>
      <p:sp>
        <p:nvSpPr>
          <p:cNvPr id="332807" name="Oval 7"/>
          <p:cNvSpPr>
            <a:spLocks noChangeArrowheads="1"/>
          </p:cNvSpPr>
          <p:nvPr/>
        </p:nvSpPr>
        <p:spPr bwMode="auto">
          <a:xfrm>
            <a:off x="3924300" y="3740150"/>
            <a:ext cx="647700" cy="608013"/>
          </a:xfrm>
          <a:prstGeom prst="ellipse">
            <a:avLst/>
          </a:prstGeom>
          <a:solidFill>
            <a:srgbClr val="808080"/>
          </a:solidFill>
          <a:ln w="9525">
            <a:solidFill>
              <a:srgbClr val="333333"/>
            </a:solidFill>
            <a:round/>
          </a:ln>
          <a:effectLst/>
        </p:spPr>
        <p:txBody>
          <a:bodyPr wrap="none" anchor="ctr"/>
          <a:lstStyle/>
          <a:p>
            <a:pPr algn="ctr"/>
            <a:r>
              <a:rPr lang="zh-CN" altLang="en-US" sz="1600" b="1">
                <a:solidFill>
                  <a:schemeClr val="bg1"/>
                </a:solidFill>
                <a:latin typeface="Times New Roman" panose="02020603050405020304" pitchFamily="18" charset="0"/>
                <a:ea typeface="黑体" panose="02010609060101010101" pitchFamily="49" charset="-122"/>
              </a:rPr>
              <a:t>交换机 </a:t>
            </a:r>
          </a:p>
        </p:txBody>
      </p:sp>
      <p:cxnSp>
        <p:nvCxnSpPr>
          <p:cNvPr id="332808" name="AutoShape 8"/>
          <p:cNvCxnSpPr>
            <a:cxnSpLocks noChangeShapeType="1"/>
            <a:stCxn id="332807" idx="6"/>
            <a:endCxn id="0" idx="1"/>
          </p:cNvCxnSpPr>
          <p:nvPr/>
        </p:nvCxnSpPr>
        <p:spPr bwMode="auto">
          <a:xfrm flipV="1">
            <a:off x="4572000" y="4040188"/>
            <a:ext cx="3455988" cy="4762"/>
          </a:xfrm>
          <a:prstGeom prst="straightConnector1">
            <a:avLst/>
          </a:prstGeom>
          <a:noFill/>
          <a:ln w="15875">
            <a:solidFill>
              <a:schemeClr val="tx1"/>
            </a:solidFill>
            <a:round/>
          </a:ln>
          <a:effectLst/>
        </p:spPr>
      </p:cxnSp>
      <p:cxnSp>
        <p:nvCxnSpPr>
          <p:cNvPr id="332809" name="AutoShape 9"/>
          <p:cNvCxnSpPr>
            <a:cxnSpLocks noChangeShapeType="1"/>
            <a:stCxn id="0" idx="3"/>
            <a:endCxn id="332807" idx="2"/>
          </p:cNvCxnSpPr>
          <p:nvPr/>
        </p:nvCxnSpPr>
        <p:spPr bwMode="auto">
          <a:xfrm>
            <a:off x="1836738" y="4038600"/>
            <a:ext cx="2087562" cy="6350"/>
          </a:xfrm>
          <a:prstGeom prst="straightConnector1">
            <a:avLst/>
          </a:prstGeom>
          <a:noFill/>
          <a:ln w="15875">
            <a:solidFill>
              <a:schemeClr val="tx1"/>
            </a:solidFill>
            <a:round/>
          </a:ln>
          <a:effectLst/>
        </p:spPr>
      </p:cxnSp>
      <p:cxnSp>
        <p:nvCxnSpPr>
          <p:cNvPr id="332810" name="AutoShape 10"/>
          <p:cNvCxnSpPr>
            <a:cxnSpLocks noChangeShapeType="1"/>
            <a:stCxn id="0" idx="2"/>
            <a:endCxn id="332807" idx="0"/>
          </p:cNvCxnSpPr>
          <p:nvPr/>
        </p:nvCxnSpPr>
        <p:spPr bwMode="auto">
          <a:xfrm>
            <a:off x="4237038" y="1989138"/>
            <a:ext cx="11112" cy="1751012"/>
          </a:xfrm>
          <a:prstGeom prst="straightConnector1">
            <a:avLst/>
          </a:prstGeom>
          <a:noFill/>
          <a:ln w="15875">
            <a:solidFill>
              <a:schemeClr val="tx1"/>
            </a:solidFill>
            <a:round/>
          </a:ln>
          <a:effectLst/>
        </p:spPr>
      </p:cxnSp>
      <p:pic>
        <p:nvPicPr>
          <p:cNvPr id="332811" name="Picture 11" descr="snap"/>
          <p:cNvPicPr>
            <a:picLocks noChangeAspect="1" noChangeArrowheads="1"/>
          </p:cNvPicPr>
          <p:nvPr/>
        </p:nvPicPr>
        <p:blipFill>
          <a:blip r:embed="rId4" cstate="print"/>
          <a:srcRect/>
          <a:stretch>
            <a:fillRect/>
          </a:stretch>
        </p:blipFill>
        <p:spPr bwMode="auto">
          <a:xfrm>
            <a:off x="3851275" y="5508625"/>
            <a:ext cx="792163" cy="727075"/>
          </a:xfrm>
          <a:prstGeom prst="rect">
            <a:avLst/>
          </a:prstGeom>
          <a:noFill/>
        </p:spPr>
      </p:pic>
      <p:cxnSp>
        <p:nvCxnSpPr>
          <p:cNvPr id="332812" name="AutoShape 12"/>
          <p:cNvCxnSpPr>
            <a:cxnSpLocks noChangeShapeType="1"/>
            <a:stCxn id="0" idx="0"/>
            <a:endCxn id="332807" idx="4"/>
          </p:cNvCxnSpPr>
          <p:nvPr/>
        </p:nvCxnSpPr>
        <p:spPr bwMode="auto">
          <a:xfrm flipV="1">
            <a:off x="4248150" y="4348163"/>
            <a:ext cx="0" cy="1160462"/>
          </a:xfrm>
          <a:prstGeom prst="straightConnector1">
            <a:avLst/>
          </a:prstGeom>
          <a:noFill/>
          <a:ln w="15875">
            <a:solidFill>
              <a:schemeClr val="tx1"/>
            </a:solidFill>
            <a:round/>
          </a:ln>
          <a:effectLst/>
        </p:spPr>
      </p:cxnSp>
      <p:sp>
        <p:nvSpPr>
          <p:cNvPr id="332813" name="Text Box 13"/>
          <p:cNvSpPr txBox="1">
            <a:spLocks noChangeArrowheads="1"/>
          </p:cNvSpPr>
          <p:nvPr/>
        </p:nvSpPr>
        <p:spPr bwMode="auto">
          <a:xfrm>
            <a:off x="7523163" y="1050925"/>
            <a:ext cx="720725" cy="366713"/>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内网</a:t>
            </a:r>
            <a:endParaRPr lang="en-US" altLang="zh-CN" b="1">
              <a:latin typeface="Times New Roman" panose="02020603050405020304" pitchFamily="18" charset="0"/>
              <a:ea typeface="黑体" panose="02010609060101010101" pitchFamily="49" charset="-122"/>
            </a:endParaRPr>
          </a:p>
        </p:txBody>
      </p:sp>
      <p:sp>
        <p:nvSpPr>
          <p:cNvPr id="332814" name="Text Box 14"/>
          <p:cNvSpPr txBox="1">
            <a:spLocks noChangeArrowheads="1"/>
          </p:cNvSpPr>
          <p:nvPr/>
        </p:nvSpPr>
        <p:spPr bwMode="auto">
          <a:xfrm>
            <a:off x="8243888" y="1050925"/>
            <a:ext cx="792162" cy="366713"/>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外网</a:t>
            </a:r>
            <a:endParaRPr lang="en-US" altLang="zh-CN" b="1">
              <a:latin typeface="Times New Roman" panose="02020603050405020304" pitchFamily="18" charset="0"/>
              <a:ea typeface="黑体" panose="02010609060101010101" pitchFamily="49" charset="-122"/>
            </a:endParaRPr>
          </a:p>
        </p:txBody>
      </p:sp>
      <p:sp>
        <p:nvSpPr>
          <p:cNvPr id="332815" name="Line 15"/>
          <p:cNvSpPr>
            <a:spLocks noChangeShapeType="1"/>
          </p:cNvSpPr>
          <p:nvPr/>
        </p:nvSpPr>
        <p:spPr bwMode="auto">
          <a:xfrm>
            <a:off x="8531225" y="4043363"/>
            <a:ext cx="433388" cy="0"/>
          </a:xfrm>
          <a:prstGeom prst="line">
            <a:avLst/>
          </a:prstGeom>
          <a:noFill/>
          <a:ln w="15875">
            <a:solidFill>
              <a:schemeClr val="tx1"/>
            </a:solidFill>
            <a:round/>
          </a:ln>
          <a:effectLst/>
        </p:spPr>
        <p:txBody>
          <a:bodyPr/>
          <a:lstStyle/>
          <a:p>
            <a:endParaRPr lang="zh-CN" altLang="en-US"/>
          </a:p>
        </p:txBody>
      </p:sp>
      <p:sp>
        <p:nvSpPr>
          <p:cNvPr id="332816" name="Text Box 16"/>
          <p:cNvSpPr txBox="1">
            <a:spLocks noChangeArrowheads="1"/>
          </p:cNvSpPr>
          <p:nvPr/>
        </p:nvSpPr>
        <p:spPr bwMode="auto">
          <a:xfrm>
            <a:off x="3606800" y="1041400"/>
            <a:ext cx="1584325" cy="366713"/>
          </a:xfrm>
          <a:prstGeom prst="rect">
            <a:avLst/>
          </a:prstGeom>
          <a:noFill/>
          <a:ln w="9525">
            <a:noFill/>
            <a:miter lim="800000"/>
          </a:ln>
          <a:effectLst/>
        </p:spPr>
        <p:txBody>
          <a:bodyPr>
            <a:spAutoFit/>
          </a:bodyPr>
          <a:lstStyle/>
          <a:p>
            <a:r>
              <a:rPr lang="en-US" altLang="zh-CN" b="1">
                <a:latin typeface="Times New Roman" panose="02020603050405020304" pitchFamily="18" charset="0"/>
                <a:ea typeface="宋体" panose="02010600030101010101" pitchFamily="2" charset="-122"/>
              </a:rPr>
              <a:t>A:10.10.10.1</a:t>
            </a:r>
          </a:p>
        </p:txBody>
      </p:sp>
      <p:sp>
        <p:nvSpPr>
          <p:cNvPr id="332817" name="Text Box 17"/>
          <p:cNvSpPr txBox="1">
            <a:spLocks noChangeArrowheads="1"/>
          </p:cNvSpPr>
          <p:nvPr/>
        </p:nvSpPr>
        <p:spPr bwMode="auto">
          <a:xfrm>
            <a:off x="468313" y="4435475"/>
            <a:ext cx="1584325" cy="366713"/>
          </a:xfrm>
          <a:prstGeom prst="rect">
            <a:avLst/>
          </a:prstGeom>
          <a:noFill/>
          <a:ln w="9525">
            <a:noFill/>
            <a:miter lim="800000"/>
          </a:ln>
          <a:effectLst/>
        </p:spPr>
        <p:txBody>
          <a:bodyPr>
            <a:spAutoFit/>
          </a:bodyPr>
          <a:lstStyle/>
          <a:p>
            <a:r>
              <a:rPr lang="en-US" altLang="zh-CN" b="1">
                <a:latin typeface="Times New Roman" panose="02020603050405020304" pitchFamily="18" charset="0"/>
                <a:ea typeface="宋体" panose="02010600030101010101" pitchFamily="2" charset="-122"/>
              </a:rPr>
              <a:t>B:10.10.10.2</a:t>
            </a:r>
          </a:p>
        </p:txBody>
      </p:sp>
      <p:sp>
        <p:nvSpPr>
          <p:cNvPr id="332818" name="Text Box 18"/>
          <p:cNvSpPr txBox="1">
            <a:spLocks noChangeArrowheads="1"/>
          </p:cNvSpPr>
          <p:nvPr/>
        </p:nvSpPr>
        <p:spPr bwMode="auto">
          <a:xfrm>
            <a:off x="2378075" y="5902325"/>
            <a:ext cx="1584325" cy="366713"/>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C:10.10.10.3</a:t>
            </a:r>
          </a:p>
        </p:txBody>
      </p:sp>
      <p:sp>
        <p:nvSpPr>
          <p:cNvPr id="332819" name="Text Box 19"/>
          <p:cNvSpPr txBox="1">
            <a:spLocks noChangeArrowheads="1"/>
          </p:cNvSpPr>
          <p:nvPr/>
        </p:nvSpPr>
        <p:spPr bwMode="auto">
          <a:xfrm>
            <a:off x="7019925" y="4010025"/>
            <a:ext cx="1295400" cy="641350"/>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宋体" panose="02010600030101010101" pitchFamily="2" charset="-122"/>
              </a:rPr>
              <a:t>路由器</a:t>
            </a:r>
            <a:r>
              <a:rPr lang="en-US" altLang="zh-CN" b="1">
                <a:latin typeface="Times New Roman" panose="02020603050405020304" pitchFamily="18" charset="0"/>
                <a:ea typeface="宋体" panose="02010600030101010101" pitchFamily="2" charset="-122"/>
              </a:rPr>
              <a:t>R: </a:t>
            </a:r>
          </a:p>
          <a:p>
            <a:r>
              <a:rPr lang="en-US" altLang="zh-CN" b="1">
                <a:latin typeface="Times New Roman" panose="02020603050405020304" pitchFamily="18" charset="0"/>
                <a:ea typeface="宋体" panose="02010600030101010101" pitchFamily="2" charset="-122"/>
              </a:rPr>
              <a:t>10.10.10.8</a:t>
            </a:r>
          </a:p>
        </p:txBody>
      </p:sp>
      <p:grpSp>
        <p:nvGrpSpPr>
          <p:cNvPr id="2" name="Group 20"/>
          <p:cNvGrpSpPr/>
          <p:nvPr/>
        </p:nvGrpSpPr>
        <p:grpSpPr bwMode="auto">
          <a:xfrm>
            <a:off x="34925" y="2274888"/>
            <a:ext cx="3095625" cy="1368425"/>
            <a:chOff x="22" y="1525"/>
            <a:chExt cx="1950" cy="862"/>
          </a:xfrm>
        </p:grpSpPr>
        <p:grpSp>
          <p:nvGrpSpPr>
            <p:cNvPr id="3" name="Group 21"/>
            <p:cNvGrpSpPr/>
            <p:nvPr/>
          </p:nvGrpSpPr>
          <p:grpSpPr bwMode="auto">
            <a:xfrm>
              <a:off x="22" y="1525"/>
              <a:ext cx="1950" cy="862"/>
              <a:chOff x="794" y="1479"/>
              <a:chExt cx="1950" cy="862"/>
            </a:xfrm>
          </p:grpSpPr>
          <p:sp>
            <p:nvSpPr>
              <p:cNvPr id="332822" name="Rectangle 22"/>
              <p:cNvSpPr>
                <a:spLocks noChangeArrowheads="1"/>
              </p:cNvSpPr>
              <p:nvPr/>
            </p:nvSpPr>
            <p:spPr bwMode="auto">
              <a:xfrm>
                <a:off x="839" y="1479"/>
                <a:ext cx="1905" cy="862"/>
              </a:xfrm>
              <a:prstGeom prst="rect">
                <a:avLst/>
              </a:prstGeom>
              <a:solidFill>
                <a:schemeClr val="bg1"/>
              </a:solidFill>
              <a:ln w="28575">
                <a:solidFill>
                  <a:schemeClr val="tx1"/>
                </a:solidFill>
                <a:miter lim="800000"/>
              </a:ln>
              <a:effectLst>
                <a:outerShdw dist="35921" dir="2700000" algn="ctr" rotWithShape="0">
                  <a:schemeClr val="tx1"/>
                </a:outerShdw>
              </a:effectLst>
            </p:spPr>
            <p:txBody>
              <a:bodyPr wrap="none" anchor="ctr"/>
              <a:lstStyle/>
              <a:p>
                <a:pPr algn="ctr"/>
                <a:endParaRPr lang="zh-CN" altLang="en-US" b="1">
                  <a:latin typeface="Times New Roman" panose="02020603050405020304" pitchFamily="18" charset="0"/>
                  <a:ea typeface="宋体" panose="02010600030101010101" pitchFamily="2" charset="-122"/>
                </a:endParaRPr>
              </a:p>
            </p:txBody>
          </p:sp>
          <p:sp>
            <p:nvSpPr>
              <p:cNvPr id="332823" name="Line 23"/>
              <p:cNvSpPr>
                <a:spLocks noChangeShapeType="1"/>
              </p:cNvSpPr>
              <p:nvPr/>
            </p:nvSpPr>
            <p:spPr bwMode="auto">
              <a:xfrm>
                <a:off x="839" y="1660"/>
                <a:ext cx="1905" cy="0"/>
              </a:xfrm>
              <a:prstGeom prst="line">
                <a:avLst/>
              </a:prstGeom>
              <a:noFill/>
              <a:ln w="19050">
                <a:solidFill>
                  <a:schemeClr val="tx1"/>
                </a:solidFill>
                <a:round/>
              </a:ln>
              <a:effectLst/>
            </p:spPr>
            <p:txBody>
              <a:bodyPr/>
              <a:lstStyle/>
              <a:p>
                <a:endParaRPr lang="zh-CN" altLang="en-US"/>
              </a:p>
            </p:txBody>
          </p:sp>
          <p:sp>
            <p:nvSpPr>
              <p:cNvPr id="332824" name="Text Box 24"/>
              <p:cNvSpPr txBox="1">
                <a:spLocks noChangeArrowheads="1"/>
              </p:cNvSpPr>
              <p:nvPr/>
            </p:nvSpPr>
            <p:spPr bwMode="auto">
              <a:xfrm>
                <a:off x="794" y="1902"/>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10.10.10.3     11:22:33:44:55:CC</a:t>
                </a:r>
              </a:p>
            </p:txBody>
          </p:sp>
          <p:sp>
            <p:nvSpPr>
              <p:cNvPr id="332825" name="Text Box 25"/>
              <p:cNvSpPr txBox="1">
                <a:spLocks noChangeArrowheads="1"/>
              </p:cNvSpPr>
              <p:nvPr/>
            </p:nvSpPr>
            <p:spPr bwMode="auto">
              <a:xfrm>
                <a:off x="794" y="1479"/>
                <a:ext cx="1950" cy="212"/>
              </a:xfrm>
              <a:prstGeom prst="rect">
                <a:avLst/>
              </a:prstGeom>
              <a:noFill/>
              <a:ln w="9525">
                <a:noFill/>
                <a:miter lim="800000"/>
              </a:ln>
              <a:effectLst/>
            </p:spPr>
            <p:txBody>
              <a:bodyPr>
                <a:spAutoFit/>
              </a:bodyPr>
              <a:lstStyle/>
              <a:p>
                <a:r>
                  <a:rPr lang="en-US" altLang="zh-CN" sz="1600" b="1">
                    <a:latin typeface="Times New Roman" panose="02020603050405020304" pitchFamily="18" charset="0"/>
                    <a:ea typeface="宋体" panose="02010600030101010101" pitchFamily="2" charset="-122"/>
                  </a:rPr>
                  <a:t>  </a:t>
                </a:r>
                <a:r>
                  <a:rPr lang="en-US" altLang="zh-CN" sz="1600" b="1">
                    <a:solidFill>
                      <a:srgbClr val="0033CC"/>
                    </a:solidFill>
                    <a:latin typeface="Times New Roman" panose="02020603050405020304" pitchFamily="18" charset="0"/>
                    <a:ea typeface="黑体" panose="02010609060101010101" pitchFamily="49" charset="-122"/>
                  </a:rPr>
                  <a:t>IP</a:t>
                </a:r>
                <a:r>
                  <a:rPr lang="zh-CN" altLang="en-US" sz="1600" b="1">
                    <a:solidFill>
                      <a:srgbClr val="0033CC"/>
                    </a:solidFill>
                    <a:latin typeface="Times New Roman" panose="02020603050405020304" pitchFamily="18" charset="0"/>
                    <a:ea typeface="黑体" panose="02010609060101010101" pitchFamily="49" charset="-122"/>
                  </a:rPr>
                  <a:t>地址            </a:t>
                </a:r>
                <a:r>
                  <a:rPr lang="en-US" altLang="zh-CN" sz="1600" b="1">
                    <a:solidFill>
                      <a:srgbClr val="0033CC"/>
                    </a:solidFill>
                    <a:latin typeface="Times New Roman" panose="02020603050405020304" pitchFamily="18" charset="0"/>
                    <a:ea typeface="黑体" panose="02010609060101010101" pitchFamily="49" charset="-122"/>
                  </a:rPr>
                  <a:t>MAC</a:t>
                </a:r>
                <a:r>
                  <a:rPr lang="zh-CN" altLang="en-US" sz="1600" b="1">
                    <a:solidFill>
                      <a:srgbClr val="0033CC"/>
                    </a:solidFill>
                    <a:latin typeface="Times New Roman" panose="02020603050405020304" pitchFamily="18" charset="0"/>
                    <a:ea typeface="黑体" panose="02010609060101010101" pitchFamily="49" charset="-122"/>
                  </a:rPr>
                  <a:t>地址</a:t>
                </a:r>
              </a:p>
            </p:txBody>
          </p:sp>
          <p:sp>
            <p:nvSpPr>
              <p:cNvPr id="332826" name="Line 26"/>
              <p:cNvSpPr>
                <a:spLocks noChangeShapeType="1"/>
              </p:cNvSpPr>
              <p:nvPr/>
            </p:nvSpPr>
            <p:spPr bwMode="auto">
              <a:xfrm>
                <a:off x="839" y="1877"/>
                <a:ext cx="1905" cy="0"/>
              </a:xfrm>
              <a:prstGeom prst="line">
                <a:avLst/>
              </a:prstGeom>
              <a:noFill/>
              <a:ln w="12700">
                <a:solidFill>
                  <a:schemeClr val="tx1"/>
                </a:solidFill>
                <a:round/>
              </a:ln>
              <a:effectLst/>
            </p:spPr>
            <p:txBody>
              <a:bodyPr/>
              <a:lstStyle/>
              <a:p>
                <a:endParaRPr lang="zh-CN" altLang="en-US"/>
              </a:p>
            </p:txBody>
          </p:sp>
          <p:sp>
            <p:nvSpPr>
              <p:cNvPr id="332827" name="Text Box 27"/>
              <p:cNvSpPr txBox="1">
                <a:spLocks noChangeArrowheads="1"/>
              </p:cNvSpPr>
              <p:nvPr/>
            </p:nvSpPr>
            <p:spPr bwMode="auto">
              <a:xfrm>
                <a:off x="794" y="2128"/>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10.10.10.8     11:22:33:44:55:RR</a:t>
                </a:r>
              </a:p>
            </p:txBody>
          </p:sp>
          <p:sp>
            <p:nvSpPr>
              <p:cNvPr id="332828" name="Line 28"/>
              <p:cNvSpPr>
                <a:spLocks noChangeShapeType="1"/>
              </p:cNvSpPr>
              <p:nvPr/>
            </p:nvSpPr>
            <p:spPr bwMode="auto">
              <a:xfrm>
                <a:off x="839" y="2114"/>
                <a:ext cx="1905" cy="0"/>
              </a:xfrm>
              <a:prstGeom prst="line">
                <a:avLst/>
              </a:prstGeom>
              <a:noFill/>
              <a:ln w="12700">
                <a:solidFill>
                  <a:schemeClr val="tx1"/>
                </a:solidFill>
                <a:round/>
              </a:ln>
              <a:effectLst/>
            </p:spPr>
            <p:txBody>
              <a:bodyPr/>
              <a:lstStyle/>
              <a:p>
                <a:endParaRPr lang="zh-CN" altLang="en-US"/>
              </a:p>
            </p:txBody>
          </p:sp>
          <p:sp>
            <p:nvSpPr>
              <p:cNvPr id="332829" name="Line 29"/>
              <p:cNvSpPr>
                <a:spLocks noChangeShapeType="1"/>
              </p:cNvSpPr>
              <p:nvPr/>
            </p:nvSpPr>
            <p:spPr bwMode="auto">
              <a:xfrm>
                <a:off x="1429" y="1479"/>
                <a:ext cx="0" cy="861"/>
              </a:xfrm>
              <a:prstGeom prst="line">
                <a:avLst/>
              </a:prstGeom>
              <a:noFill/>
              <a:ln w="9525">
                <a:solidFill>
                  <a:schemeClr val="tx1"/>
                </a:solidFill>
                <a:round/>
              </a:ln>
              <a:effectLst/>
            </p:spPr>
            <p:txBody>
              <a:bodyPr/>
              <a:lstStyle/>
              <a:p>
                <a:endParaRPr lang="zh-CN" altLang="en-US"/>
              </a:p>
            </p:txBody>
          </p:sp>
        </p:grpSp>
        <p:sp>
          <p:nvSpPr>
            <p:cNvPr id="332830" name="Text Box 30"/>
            <p:cNvSpPr txBox="1">
              <a:spLocks noChangeArrowheads="1"/>
            </p:cNvSpPr>
            <p:nvPr/>
          </p:nvSpPr>
          <p:spPr bwMode="auto">
            <a:xfrm>
              <a:off x="22" y="1721"/>
              <a:ext cx="1950" cy="212"/>
            </a:xfrm>
            <a:prstGeom prst="rect">
              <a:avLst/>
            </a:prstGeom>
            <a:noFill/>
            <a:ln w="9525">
              <a:noFill/>
              <a:miter lim="800000"/>
            </a:ln>
            <a:effectLst/>
          </p:spPr>
          <p:txBody>
            <a:bodyPr>
              <a:spAutoFit/>
            </a:bodyPr>
            <a:lstStyle/>
            <a:p>
              <a:r>
                <a:rPr lang="en-US" altLang="zh-CN" sz="1600" b="1">
                  <a:solidFill>
                    <a:srgbClr val="FF0000"/>
                  </a:solidFill>
                  <a:latin typeface="Times New Roman" panose="02020603050405020304" pitchFamily="18" charset="0"/>
                  <a:ea typeface="宋体" panose="02010600030101010101" pitchFamily="2" charset="-122"/>
                </a:rPr>
                <a:t>10.10.10.1     11:22:33:44:55:CC</a:t>
              </a:r>
            </a:p>
          </p:txBody>
        </p:sp>
      </p:grpSp>
      <p:grpSp>
        <p:nvGrpSpPr>
          <p:cNvPr id="4" name="Group 31"/>
          <p:cNvGrpSpPr/>
          <p:nvPr/>
        </p:nvGrpSpPr>
        <p:grpSpPr bwMode="auto">
          <a:xfrm>
            <a:off x="4645025" y="1554163"/>
            <a:ext cx="3095625" cy="1368425"/>
            <a:chOff x="2926" y="1071"/>
            <a:chExt cx="1950" cy="862"/>
          </a:xfrm>
        </p:grpSpPr>
        <p:grpSp>
          <p:nvGrpSpPr>
            <p:cNvPr id="5" name="Group 32"/>
            <p:cNvGrpSpPr/>
            <p:nvPr/>
          </p:nvGrpSpPr>
          <p:grpSpPr bwMode="auto">
            <a:xfrm>
              <a:off x="2926" y="1071"/>
              <a:ext cx="1950" cy="862"/>
              <a:chOff x="1292" y="1706"/>
              <a:chExt cx="1950" cy="862"/>
            </a:xfrm>
          </p:grpSpPr>
          <p:sp>
            <p:nvSpPr>
              <p:cNvPr id="332833" name="Rectangle 33"/>
              <p:cNvSpPr>
                <a:spLocks noChangeArrowheads="1"/>
              </p:cNvSpPr>
              <p:nvPr/>
            </p:nvSpPr>
            <p:spPr bwMode="auto">
              <a:xfrm>
                <a:off x="1337" y="1706"/>
                <a:ext cx="1905" cy="862"/>
              </a:xfrm>
              <a:prstGeom prst="rect">
                <a:avLst/>
              </a:prstGeom>
              <a:solidFill>
                <a:schemeClr val="bg1"/>
              </a:solidFill>
              <a:ln w="28575">
                <a:solidFill>
                  <a:schemeClr val="tx1"/>
                </a:solidFill>
                <a:miter lim="800000"/>
              </a:ln>
              <a:effectLst>
                <a:outerShdw dist="35921" dir="2700000" algn="ctr" rotWithShape="0">
                  <a:schemeClr val="tx1"/>
                </a:outerShdw>
              </a:effectLst>
            </p:spPr>
            <p:txBody>
              <a:bodyPr wrap="none" anchor="ctr"/>
              <a:lstStyle/>
              <a:p>
                <a:pPr algn="ctr"/>
                <a:endParaRPr lang="zh-CN" altLang="en-US" b="1">
                  <a:latin typeface="Times New Roman" panose="02020603050405020304" pitchFamily="18" charset="0"/>
                  <a:ea typeface="宋体" panose="02010600030101010101" pitchFamily="2" charset="-122"/>
                </a:endParaRPr>
              </a:p>
            </p:txBody>
          </p:sp>
          <p:sp>
            <p:nvSpPr>
              <p:cNvPr id="332834" name="Line 34"/>
              <p:cNvSpPr>
                <a:spLocks noChangeShapeType="1"/>
              </p:cNvSpPr>
              <p:nvPr/>
            </p:nvSpPr>
            <p:spPr bwMode="auto">
              <a:xfrm>
                <a:off x="1337" y="1887"/>
                <a:ext cx="1905" cy="0"/>
              </a:xfrm>
              <a:prstGeom prst="line">
                <a:avLst/>
              </a:prstGeom>
              <a:noFill/>
              <a:ln w="19050">
                <a:solidFill>
                  <a:schemeClr val="tx1"/>
                </a:solidFill>
                <a:round/>
              </a:ln>
              <a:effectLst/>
            </p:spPr>
            <p:txBody>
              <a:bodyPr/>
              <a:lstStyle/>
              <a:p>
                <a:endParaRPr lang="zh-CN" altLang="en-US"/>
              </a:p>
            </p:txBody>
          </p:sp>
          <p:sp>
            <p:nvSpPr>
              <p:cNvPr id="332835" name="Text Box 35"/>
              <p:cNvSpPr txBox="1">
                <a:spLocks noChangeArrowheads="1"/>
              </p:cNvSpPr>
              <p:nvPr/>
            </p:nvSpPr>
            <p:spPr bwMode="auto">
              <a:xfrm>
                <a:off x="1292" y="2129"/>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10.10.10.3     11:22:33:44:55:CC</a:t>
                </a:r>
              </a:p>
            </p:txBody>
          </p:sp>
          <p:sp>
            <p:nvSpPr>
              <p:cNvPr id="332836" name="Text Box 36"/>
              <p:cNvSpPr txBox="1">
                <a:spLocks noChangeArrowheads="1"/>
              </p:cNvSpPr>
              <p:nvPr/>
            </p:nvSpPr>
            <p:spPr bwMode="auto">
              <a:xfrm>
                <a:off x="1292" y="1706"/>
                <a:ext cx="1950" cy="212"/>
              </a:xfrm>
              <a:prstGeom prst="rect">
                <a:avLst/>
              </a:prstGeom>
              <a:noFill/>
              <a:ln w="9525">
                <a:noFill/>
                <a:miter lim="800000"/>
              </a:ln>
              <a:effectLst/>
            </p:spPr>
            <p:txBody>
              <a:bodyPr>
                <a:spAutoFit/>
              </a:bodyPr>
              <a:lstStyle/>
              <a:p>
                <a:r>
                  <a:rPr lang="en-US" altLang="zh-CN" sz="1600" b="1">
                    <a:latin typeface="Times New Roman" panose="02020603050405020304" pitchFamily="18" charset="0"/>
                    <a:ea typeface="宋体" panose="02010600030101010101" pitchFamily="2" charset="-122"/>
                  </a:rPr>
                  <a:t>  </a:t>
                </a:r>
                <a:r>
                  <a:rPr lang="en-US" altLang="zh-CN" sz="1600" b="1">
                    <a:solidFill>
                      <a:srgbClr val="0033CC"/>
                    </a:solidFill>
                    <a:latin typeface="Times New Roman" panose="02020603050405020304" pitchFamily="18" charset="0"/>
                    <a:ea typeface="黑体" panose="02010609060101010101" pitchFamily="49" charset="-122"/>
                  </a:rPr>
                  <a:t>IP</a:t>
                </a:r>
                <a:r>
                  <a:rPr lang="zh-CN" altLang="en-US" sz="1600" b="1">
                    <a:solidFill>
                      <a:srgbClr val="0033CC"/>
                    </a:solidFill>
                    <a:latin typeface="Times New Roman" panose="02020603050405020304" pitchFamily="18" charset="0"/>
                    <a:ea typeface="黑体" panose="02010609060101010101" pitchFamily="49" charset="-122"/>
                  </a:rPr>
                  <a:t>地址            </a:t>
                </a:r>
                <a:r>
                  <a:rPr lang="en-US" altLang="zh-CN" sz="1600" b="1">
                    <a:solidFill>
                      <a:srgbClr val="0033CC"/>
                    </a:solidFill>
                    <a:latin typeface="Times New Roman" panose="02020603050405020304" pitchFamily="18" charset="0"/>
                    <a:ea typeface="黑体" panose="02010609060101010101" pitchFamily="49" charset="-122"/>
                  </a:rPr>
                  <a:t>MAC</a:t>
                </a:r>
                <a:r>
                  <a:rPr lang="zh-CN" altLang="en-US" sz="1600" b="1">
                    <a:solidFill>
                      <a:srgbClr val="0033CC"/>
                    </a:solidFill>
                    <a:latin typeface="Times New Roman" panose="02020603050405020304" pitchFamily="18" charset="0"/>
                    <a:ea typeface="黑体" panose="02010609060101010101" pitchFamily="49" charset="-122"/>
                  </a:rPr>
                  <a:t>地址</a:t>
                </a:r>
              </a:p>
            </p:txBody>
          </p:sp>
          <p:sp>
            <p:nvSpPr>
              <p:cNvPr id="332837" name="Line 37"/>
              <p:cNvSpPr>
                <a:spLocks noChangeShapeType="1"/>
              </p:cNvSpPr>
              <p:nvPr/>
            </p:nvSpPr>
            <p:spPr bwMode="auto">
              <a:xfrm>
                <a:off x="1337" y="2104"/>
                <a:ext cx="1905" cy="0"/>
              </a:xfrm>
              <a:prstGeom prst="line">
                <a:avLst/>
              </a:prstGeom>
              <a:noFill/>
              <a:ln w="12700">
                <a:solidFill>
                  <a:schemeClr val="tx1"/>
                </a:solidFill>
                <a:round/>
              </a:ln>
              <a:effectLst/>
            </p:spPr>
            <p:txBody>
              <a:bodyPr/>
              <a:lstStyle/>
              <a:p>
                <a:endParaRPr lang="zh-CN" altLang="en-US"/>
              </a:p>
            </p:txBody>
          </p:sp>
          <p:sp>
            <p:nvSpPr>
              <p:cNvPr id="332838" name="Text Box 38"/>
              <p:cNvSpPr txBox="1">
                <a:spLocks noChangeArrowheads="1"/>
              </p:cNvSpPr>
              <p:nvPr/>
            </p:nvSpPr>
            <p:spPr bwMode="auto">
              <a:xfrm>
                <a:off x="1292" y="2355"/>
                <a:ext cx="1950" cy="212"/>
              </a:xfrm>
              <a:prstGeom prst="rect">
                <a:avLst/>
              </a:prstGeom>
              <a:noFill/>
              <a:ln w="9525">
                <a:noFill/>
                <a:miter lim="800000"/>
              </a:ln>
              <a:effectLst/>
            </p:spPr>
            <p:txBody>
              <a:bodyPr>
                <a:spAutoFit/>
              </a:bodyPr>
              <a:lstStyle/>
              <a:p>
                <a:r>
                  <a:rPr lang="en-US" altLang="zh-CN" sz="1600" b="1">
                    <a:solidFill>
                      <a:srgbClr val="000000"/>
                    </a:solidFill>
                    <a:latin typeface="Times New Roman" panose="02020603050405020304" pitchFamily="18" charset="0"/>
                    <a:ea typeface="宋体" panose="02010600030101010101" pitchFamily="2" charset="-122"/>
                  </a:rPr>
                  <a:t>10.10.10.8     11:22:33:44:55:RR</a:t>
                </a:r>
              </a:p>
            </p:txBody>
          </p:sp>
          <p:sp>
            <p:nvSpPr>
              <p:cNvPr id="332839" name="Line 39"/>
              <p:cNvSpPr>
                <a:spLocks noChangeShapeType="1"/>
              </p:cNvSpPr>
              <p:nvPr/>
            </p:nvSpPr>
            <p:spPr bwMode="auto">
              <a:xfrm>
                <a:off x="1337" y="2341"/>
                <a:ext cx="1905" cy="0"/>
              </a:xfrm>
              <a:prstGeom prst="line">
                <a:avLst/>
              </a:prstGeom>
              <a:noFill/>
              <a:ln w="12700">
                <a:solidFill>
                  <a:schemeClr val="tx1"/>
                </a:solidFill>
                <a:round/>
              </a:ln>
              <a:effectLst/>
            </p:spPr>
            <p:txBody>
              <a:bodyPr/>
              <a:lstStyle/>
              <a:p>
                <a:endParaRPr lang="zh-CN" altLang="en-US"/>
              </a:p>
            </p:txBody>
          </p:sp>
          <p:sp>
            <p:nvSpPr>
              <p:cNvPr id="332840" name="Line 40"/>
              <p:cNvSpPr>
                <a:spLocks noChangeShapeType="1"/>
              </p:cNvSpPr>
              <p:nvPr/>
            </p:nvSpPr>
            <p:spPr bwMode="auto">
              <a:xfrm>
                <a:off x="1927" y="1706"/>
                <a:ext cx="0" cy="861"/>
              </a:xfrm>
              <a:prstGeom prst="line">
                <a:avLst/>
              </a:prstGeom>
              <a:noFill/>
              <a:ln w="9525">
                <a:solidFill>
                  <a:schemeClr val="tx1"/>
                </a:solidFill>
                <a:round/>
              </a:ln>
              <a:effectLst/>
            </p:spPr>
            <p:txBody>
              <a:bodyPr/>
              <a:lstStyle/>
              <a:p>
                <a:endParaRPr lang="zh-CN" altLang="en-US"/>
              </a:p>
            </p:txBody>
          </p:sp>
        </p:grpSp>
        <p:sp>
          <p:nvSpPr>
            <p:cNvPr id="332841" name="Text Box 41"/>
            <p:cNvSpPr txBox="1">
              <a:spLocks noChangeArrowheads="1"/>
            </p:cNvSpPr>
            <p:nvPr/>
          </p:nvSpPr>
          <p:spPr bwMode="auto">
            <a:xfrm>
              <a:off x="2926" y="1268"/>
              <a:ext cx="1950" cy="212"/>
            </a:xfrm>
            <a:prstGeom prst="rect">
              <a:avLst/>
            </a:prstGeom>
            <a:noFill/>
            <a:ln w="9525">
              <a:noFill/>
              <a:miter lim="800000"/>
            </a:ln>
            <a:effectLst/>
          </p:spPr>
          <p:txBody>
            <a:bodyPr>
              <a:spAutoFit/>
            </a:bodyPr>
            <a:lstStyle/>
            <a:p>
              <a:r>
                <a:rPr lang="en-US" altLang="zh-CN" sz="1600" b="1">
                  <a:solidFill>
                    <a:srgbClr val="FF0000"/>
                  </a:solidFill>
                  <a:latin typeface="Times New Roman" panose="02020603050405020304" pitchFamily="18" charset="0"/>
                  <a:ea typeface="宋体" panose="02010600030101010101" pitchFamily="2" charset="-122"/>
                </a:rPr>
                <a:t>10.10.10.2     11:22:33:44:55:CC</a:t>
              </a:r>
            </a:p>
          </p:txBody>
        </p:sp>
      </p:grpSp>
      <p:sp>
        <p:nvSpPr>
          <p:cNvPr id="332842" name="Rectangle 42"/>
          <p:cNvSpPr>
            <a:spLocks noChangeArrowheads="1"/>
          </p:cNvSpPr>
          <p:nvPr/>
        </p:nvSpPr>
        <p:spPr bwMode="auto">
          <a:xfrm>
            <a:off x="1843088" y="3859213"/>
            <a:ext cx="142875" cy="142875"/>
          </a:xfrm>
          <a:prstGeom prst="rect">
            <a:avLst/>
          </a:prstGeom>
          <a:solidFill>
            <a:srgbClr val="008000"/>
          </a:solidFill>
          <a:ln w="9525">
            <a:solidFill>
              <a:schemeClr val="tx1"/>
            </a:solidFill>
            <a:miter lim="800000"/>
          </a:ln>
          <a:effectLst/>
        </p:spPr>
        <p:txBody>
          <a:bodyPr wrap="none" anchor="ctr"/>
          <a:lstStyle/>
          <a:p>
            <a:endParaRPr lang="zh-CN" altLang="en-US"/>
          </a:p>
        </p:txBody>
      </p:sp>
      <p:sp>
        <p:nvSpPr>
          <p:cNvPr id="332843" name="Rectangle 43"/>
          <p:cNvSpPr>
            <a:spLocks noChangeArrowheads="1"/>
          </p:cNvSpPr>
          <p:nvPr/>
        </p:nvSpPr>
        <p:spPr bwMode="auto">
          <a:xfrm>
            <a:off x="4268788" y="2044700"/>
            <a:ext cx="142875" cy="142875"/>
          </a:xfrm>
          <a:prstGeom prst="rect">
            <a:avLst/>
          </a:prstGeom>
          <a:solidFill>
            <a:srgbClr val="0000FF"/>
          </a:solidFill>
          <a:ln w="9525">
            <a:solidFill>
              <a:schemeClr val="tx1"/>
            </a:solidFill>
            <a:miter lim="800000"/>
          </a:ln>
          <a:effectLst/>
        </p:spPr>
        <p:txBody>
          <a:bodyPr wrap="none" anchor="ctr"/>
          <a:lstStyle/>
          <a:p>
            <a:endParaRPr lang="zh-CN" altLang="en-US"/>
          </a:p>
        </p:txBody>
      </p:sp>
      <p:sp>
        <p:nvSpPr>
          <p:cNvPr id="332844" name="Rectangle 44"/>
          <p:cNvSpPr>
            <a:spLocks noChangeArrowheads="1"/>
          </p:cNvSpPr>
          <p:nvPr/>
        </p:nvSpPr>
        <p:spPr bwMode="auto">
          <a:xfrm>
            <a:off x="4067175" y="5372100"/>
            <a:ext cx="144463" cy="144463"/>
          </a:xfrm>
          <a:prstGeom prst="rect">
            <a:avLst/>
          </a:prstGeom>
          <a:solidFill>
            <a:srgbClr val="008000"/>
          </a:solidFill>
          <a:ln w="19050">
            <a:solidFill>
              <a:srgbClr val="FF0000"/>
            </a:solidFill>
            <a:miter lim="800000"/>
          </a:ln>
          <a:effectLst/>
        </p:spPr>
        <p:txBody>
          <a:bodyPr wrap="none" anchor="ctr"/>
          <a:lstStyle/>
          <a:p>
            <a:endParaRPr lang="zh-CN" altLang="en-US"/>
          </a:p>
        </p:txBody>
      </p:sp>
      <p:sp>
        <p:nvSpPr>
          <p:cNvPr id="332845" name="Rectangle 45"/>
          <p:cNvSpPr>
            <a:spLocks noChangeArrowheads="1"/>
          </p:cNvSpPr>
          <p:nvPr/>
        </p:nvSpPr>
        <p:spPr bwMode="auto">
          <a:xfrm>
            <a:off x="4284663" y="5362575"/>
            <a:ext cx="142875" cy="142875"/>
          </a:xfrm>
          <a:prstGeom prst="rect">
            <a:avLst/>
          </a:prstGeom>
          <a:solidFill>
            <a:srgbClr val="0000FF"/>
          </a:solidFill>
          <a:ln w="19050">
            <a:solidFill>
              <a:srgbClr val="FF0000"/>
            </a:solidFill>
            <a:miter lim="800000"/>
          </a:ln>
          <a:effectLst/>
        </p:spPr>
        <p:txBody>
          <a:bodyPr wrap="none" anchor="ctr"/>
          <a:lstStyle/>
          <a:p>
            <a:endParaRPr lang="zh-CN" altLang="en-US"/>
          </a:p>
        </p:txBody>
      </p:sp>
      <p:sp>
        <p:nvSpPr>
          <p:cNvPr id="332846" name="AutoShape 46"/>
          <p:cNvSpPr>
            <a:spLocks noChangeArrowheads="1"/>
          </p:cNvSpPr>
          <p:nvPr/>
        </p:nvSpPr>
        <p:spPr bwMode="auto">
          <a:xfrm>
            <a:off x="5076825" y="5227638"/>
            <a:ext cx="2808288" cy="1079500"/>
          </a:xfrm>
          <a:prstGeom prst="wedgeRectCallout">
            <a:avLst>
              <a:gd name="adj1" fmla="val -40954"/>
              <a:gd name="adj2" fmla="val -88088"/>
            </a:avLst>
          </a:prstGeom>
          <a:solidFill>
            <a:srgbClr val="CCECFF"/>
          </a:solidFill>
          <a:ln w="38100">
            <a:solidFill>
              <a:schemeClr val="tx1"/>
            </a:solidFill>
            <a:miter lim="800000"/>
          </a:ln>
          <a:effectLst/>
        </p:spPr>
        <p:txBody>
          <a:bodyPr anchor="ctr" anchorCtr="1"/>
          <a:lstStyle/>
          <a:p>
            <a:r>
              <a:rPr lang="zh-CN" altLang="en-US" b="1">
                <a:solidFill>
                  <a:srgbClr val="990000"/>
                </a:solidFill>
                <a:latin typeface="Times New Roman" panose="02020603050405020304" pitchFamily="18" charset="0"/>
                <a:ea typeface="黑体" panose="02010609060101010101" pitchFamily="49" charset="-122"/>
              </a:rPr>
              <a:t>步骤</a:t>
            </a:r>
            <a:r>
              <a:rPr lang="en-US" altLang="zh-CN" b="1">
                <a:solidFill>
                  <a:srgbClr val="990000"/>
                </a:solidFill>
                <a:latin typeface="Times New Roman" panose="02020603050405020304" pitchFamily="18" charset="0"/>
                <a:ea typeface="黑体" panose="02010609060101010101" pitchFamily="49" charset="-122"/>
              </a:rPr>
              <a:t>3</a:t>
            </a:r>
            <a:r>
              <a:rPr lang="zh-CN" altLang="en-US" b="1">
                <a:solidFill>
                  <a:srgbClr val="000099"/>
                </a:solidFill>
                <a:latin typeface="Times New Roman" panose="02020603050405020304" pitchFamily="18" charset="0"/>
                <a:ea typeface="黑体" panose="02010609060101010101" pitchFamily="49" charset="-122"/>
              </a:rPr>
              <a:t>：攻击者将嗅探到的数据发送回原本应该接收的主机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2846"/>
                                        </p:tgtEl>
                                        <p:attrNameLst>
                                          <p:attrName>style.visibility</p:attrName>
                                        </p:attrNameLst>
                                      </p:cBhvr>
                                      <p:to>
                                        <p:strVal val="visible"/>
                                      </p:to>
                                    </p:set>
                                    <p:anim calcmode="lin" valueType="num">
                                      <p:cBhvr additive="base">
                                        <p:cTn id="7" dur="500" fill="hold"/>
                                        <p:tgtEl>
                                          <p:spTgt spid="332846"/>
                                        </p:tgtEl>
                                        <p:attrNameLst>
                                          <p:attrName>ppt_x</p:attrName>
                                        </p:attrNameLst>
                                      </p:cBhvr>
                                      <p:tavLst>
                                        <p:tav tm="0">
                                          <p:val>
                                            <p:strVal val="#ppt_x"/>
                                          </p:val>
                                        </p:tav>
                                        <p:tav tm="100000">
                                          <p:val>
                                            <p:strVal val="#ppt_x"/>
                                          </p:val>
                                        </p:tav>
                                      </p:tavLst>
                                    </p:anim>
                                    <p:anim calcmode="lin" valueType="num">
                                      <p:cBhvr additive="base">
                                        <p:cTn id="8" dur="500" fill="hold"/>
                                        <p:tgtEl>
                                          <p:spTgt spid="3328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2842"/>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0.00695 -4.44444E-6 L 0.24341 -4.44444E-6 L 0.24341 0.22269 " pathEditMode="relative" rAng="0" ptsTypes="AAA">
                                      <p:cBhvr>
                                        <p:cTn id="14" dur="2000" fill="hold"/>
                                        <p:tgtEl>
                                          <p:spTgt spid="332842"/>
                                        </p:tgtEl>
                                        <p:attrNameLst>
                                          <p:attrName>ppt_x</p:attrName>
                                          <p:attrName>ppt_y</p:attrName>
                                        </p:attrNameLst>
                                      </p:cBhvr>
                                      <p:rCtr x="118" y="111"/>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332842"/>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32844"/>
                                        </p:tgtEl>
                                        <p:attrNameLst>
                                          <p:attrName>style.visibility</p:attrName>
                                        </p:attrNameLst>
                                      </p:cBhvr>
                                      <p:to>
                                        <p:strVal val="visible"/>
                                      </p:to>
                                    </p:set>
                                  </p:childTnLst>
                                </p:cTn>
                              </p:par>
                              <p:par>
                                <p:cTn id="22" presetID="0" presetClass="path" presetSubtype="0" accel="50000" decel="50000" fill="hold" grpId="1" nodeType="withEffect">
                                  <p:stCondLst>
                                    <p:cond delay="0"/>
                                  </p:stCondLst>
                                  <p:childTnLst>
                                    <p:animMotion origin="layout" path="M 4.44444E-6 -2.59259E-6 L 0.00017 -0.49445 " pathEditMode="relative" ptsTypes="AA">
                                      <p:cBhvr>
                                        <p:cTn id="23" dur="2000" fill="hold"/>
                                        <p:tgtEl>
                                          <p:spTgt spid="332844"/>
                                        </p:tgtEl>
                                        <p:attrNameLst>
                                          <p:attrName>ppt_x</p:attrName>
                                          <p:attrName>ppt_y</p:attrName>
                                        </p:attrNameLst>
                                      </p:cBhvr>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32843"/>
                                        </p:tgtEl>
                                        <p:attrNameLst>
                                          <p:attrName>style.visibility</p:attrName>
                                        </p:attrNameLst>
                                      </p:cBhvr>
                                      <p:to>
                                        <p:strVal val="visible"/>
                                      </p:to>
                                    </p:set>
                                  </p:childTnLst>
                                </p:cTn>
                              </p:par>
                            </p:childTnLst>
                          </p:cTn>
                        </p:par>
                        <p:par>
                          <p:cTn id="28" fill="hold">
                            <p:stCondLst>
                              <p:cond delay="0"/>
                            </p:stCondLst>
                            <p:childTnLst>
                              <p:par>
                                <p:cTn id="29" presetID="0" presetClass="path" presetSubtype="0" accel="50000" decel="50000" fill="hold" grpId="1" nodeType="afterEffect">
                                  <p:stCondLst>
                                    <p:cond delay="0"/>
                                  </p:stCondLst>
                                  <p:childTnLst>
                                    <p:animMotion origin="layout" path="M 3.61111E-6 5.18519E-6 L 0.00017 0.48172 " pathEditMode="relative" rAng="0" ptsTypes="AA">
                                      <p:cBhvr>
                                        <p:cTn id="30" dur="2000" fill="hold"/>
                                        <p:tgtEl>
                                          <p:spTgt spid="332843"/>
                                        </p:tgtEl>
                                        <p:attrNameLst>
                                          <p:attrName>ppt_x</p:attrName>
                                          <p:attrName>ppt_y</p:attrName>
                                        </p:attrNameLst>
                                      </p:cBhvr>
                                      <p:rCtr x="0" y="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2" nodeType="clickEffect">
                                  <p:stCondLst>
                                    <p:cond delay="0"/>
                                  </p:stCondLst>
                                  <p:childTnLst>
                                    <p:set>
                                      <p:cBhvr>
                                        <p:cTn id="34" dur="1" fill="hold">
                                          <p:stCondLst>
                                            <p:cond delay="0"/>
                                          </p:stCondLst>
                                        </p:cTn>
                                        <p:tgtEl>
                                          <p:spTgt spid="332843"/>
                                        </p:tgtEl>
                                        <p:attrNameLst>
                                          <p:attrName>style.visibility</p:attrName>
                                        </p:attrNameLst>
                                      </p:cBhvr>
                                      <p:to>
                                        <p:strVal val="hidden"/>
                                      </p:to>
                                    </p:set>
                                  </p:childTnLst>
                                </p:cTn>
                              </p:par>
                              <p:par>
                                <p:cTn id="35" presetID="1" presetClass="entr" presetSubtype="0" fill="hold" grpId="0" nodeType="withEffect">
                                  <p:stCondLst>
                                    <p:cond delay="500"/>
                                  </p:stCondLst>
                                  <p:childTnLst>
                                    <p:set>
                                      <p:cBhvr>
                                        <p:cTn id="36" dur="1" fill="hold">
                                          <p:stCondLst>
                                            <p:cond delay="0"/>
                                          </p:stCondLst>
                                        </p:cTn>
                                        <p:tgtEl>
                                          <p:spTgt spid="332845"/>
                                        </p:tgtEl>
                                        <p:attrNameLst>
                                          <p:attrName>style.visibility</p:attrName>
                                        </p:attrNameLst>
                                      </p:cBhvr>
                                      <p:to>
                                        <p:strVal val="visible"/>
                                      </p:to>
                                    </p:set>
                                  </p:childTnLst>
                                </p:cTn>
                              </p:par>
                              <p:par>
                                <p:cTn id="37" presetID="0" presetClass="path" presetSubtype="0" accel="50000" decel="50000" fill="hold" grpId="1" nodeType="withEffect">
                                  <p:stCondLst>
                                    <p:cond delay="0"/>
                                  </p:stCondLst>
                                  <p:childTnLst>
                                    <p:animMotion origin="layout" path="M -2.22222E-6 -2.59259E-6 L 0.00087 -0.18865 L -0.26892 -0.18865 " pathEditMode="relative" ptsTypes="AAA">
                                      <p:cBhvr>
                                        <p:cTn id="38" dur="2000" fill="hold"/>
                                        <p:tgtEl>
                                          <p:spTgt spid="33284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42" grpId="0" animBg="1"/>
      <p:bldP spid="332842" grpId="1" animBg="1"/>
      <p:bldP spid="332842" grpId="2" animBg="1"/>
      <p:bldP spid="332843" grpId="0" animBg="1"/>
      <p:bldP spid="332843" grpId="1" animBg="1"/>
      <p:bldP spid="332843" grpId="2" animBg="1"/>
      <p:bldP spid="332844" grpId="0" animBg="1"/>
      <p:bldP spid="332844" grpId="1" animBg="1"/>
      <p:bldP spid="332845" grpId="0" animBg="1"/>
      <p:bldP spid="332845" grpId="1" animBg="1"/>
      <p:bldP spid="3328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1123950" y="282575"/>
            <a:ext cx="7380288" cy="792163"/>
          </a:xfrm>
        </p:spPr>
        <p:txBody>
          <a:bodyPr/>
          <a:lstStyle/>
          <a:p>
            <a:r>
              <a:rPr lang="en-US" altLang="zh-CN" sz="3600" dirty="0"/>
              <a:t>(</a:t>
            </a:r>
            <a:r>
              <a:rPr lang="zh-CN" altLang="en-US" sz="3600" dirty="0"/>
              <a:t>四</a:t>
            </a:r>
            <a:r>
              <a:rPr lang="en-US" altLang="zh-CN" sz="3600" dirty="0"/>
              <a:t>)</a:t>
            </a:r>
            <a:r>
              <a:rPr lang="zh-CN" altLang="en-US" sz="3600" dirty="0">
                <a:latin typeface="Times New Roman" panose="02020603050405020304" pitchFamily="18" charset="0"/>
              </a:rPr>
              <a:t>交换网络监听：</a:t>
            </a:r>
            <a:r>
              <a:rPr lang="en-US" altLang="zh-CN" sz="3600" dirty="0">
                <a:latin typeface="Times New Roman" panose="02020603050405020304" pitchFamily="18" charset="0"/>
              </a:rPr>
              <a:t>ARP</a:t>
            </a:r>
            <a:r>
              <a:rPr lang="zh-CN" altLang="en-US" sz="3600" dirty="0">
                <a:latin typeface="Times New Roman" panose="02020603050405020304" pitchFamily="18" charset="0"/>
              </a:rPr>
              <a:t>欺骗</a:t>
            </a:r>
          </a:p>
        </p:txBody>
      </p:sp>
      <p:graphicFrame>
        <p:nvGraphicFramePr>
          <p:cNvPr id="333827" name="Object 3"/>
          <p:cNvGraphicFramePr>
            <a:graphicFrameLocks noGrp="1" noChangeAspect="1"/>
          </p:cNvGraphicFramePr>
          <p:nvPr>
            <p:ph idx="1"/>
          </p:nvPr>
        </p:nvGraphicFramePr>
        <p:xfrm>
          <a:off x="577850" y="2597150"/>
          <a:ext cx="1724025" cy="3490913"/>
        </p:xfrm>
        <a:graphic>
          <a:graphicData uri="http://schemas.openxmlformats.org/presentationml/2006/ole">
            <mc:AlternateContent xmlns:mc="http://schemas.openxmlformats.org/markup-compatibility/2006">
              <mc:Choice xmlns:v="urn:schemas-microsoft-com:vml" Requires="v">
                <p:oleObj spid="_x0000_s4120" name="Clip" r:id="rId3" imgW="11144250" imgH="23974425" progId="">
                  <p:embed/>
                </p:oleObj>
              </mc:Choice>
              <mc:Fallback>
                <p:oleObj name="Clip" r:id="rId3" imgW="11144250" imgH="23974425" progId="">
                  <p:embed/>
                  <p:pic>
                    <p:nvPicPr>
                      <p:cNvPr id="0" name="图片 4096"/>
                      <p:cNvPicPr>
                        <a:picLocks noChangeAspect="1"/>
                      </p:cNvPicPr>
                      <p:nvPr/>
                    </p:nvPicPr>
                    <p:blipFill>
                      <a:blip r:embed="rId4"/>
                      <a:stretch>
                        <a:fillRect/>
                      </a:stretch>
                    </p:blipFill>
                    <p:spPr>
                      <a:xfrm>
                        <a:off x="577850" y="2597150"/>
                        <a:ext cx="1724025" cy="3490913"/>
                      </a:xfrm>
                      <a:prstGeom prst="rect">
                        <a:avLst/>
                      </a:prstGeom>
                      <a:noFill/>
                      <a:ln w="9525">
                        <a:noFill/>
                      </a:ln>
                    </p:spPr>
                  </p:pic>
                </p:oleObj>
              </mc:Fallback>
            </mc:AlternateContent>
          </a:graphicData>
        </a:graphic>
      </p:graphicFrame>
      <p:sp>
        <p:nvSpPr>
          <p:cNvPr id="333828" name="AutoShape 4"/>
          <p:cNvSpPr>
            <a:spLocks noChangeArrowheads="1"/>
          </p:cNvSpPr>
          <p:nvPr/>
        </p:nvSpPr>
        <p:spPr bwMode="auto">
          <a:xfrm>
            <a:off x="3309938" y="1466850"/>
            <a:ext cx="4537075" cy="3024188"/>
          </a:xfrm>
          <a:prstGeom prst="cloudCallout">
            <a:avLst>
              <a:gd name="adj1" fmla="val -70852"/>
              <a:gd name="adj2" fmla="val 38134"/>
            </a:avLst>
          </a:prstGeom>
          <a:solidFill>
            <a:srgbClr val="CCFFFF">
              <a:alpha val="30000"/>
            </a:srgbClr>
          </a:solidFill>
          <a:ln w="9525">
            <a:solidFill>
              <a:schemeClr val="tx1"/>
            </a:solidFill>
            <a:round/>
          </a:ln>
          <a:effectLst/>
        </p:spPr>
        <p:txBody>
          <a:bodyPr anchor="ctr" anchorCtr="1"/>
          <a:lstStyle/>
          <a:p>
            <a:r>
              <a:rPr lang="zh-CN" altLang="en-US" sz="2400" b="1" dirty="0">
                <a:solidFill>
                  <a:srgbClr val="000000"/>
                </a:solidFill>
                <a:latin typeface="黑体" panose="02010609060101010101" pitchFamily="49" charset="-122"/>
                <a:ea typeface="黑体" panose="02010609060101010101" pitchFamily="49" charset="-122"/>
              </a:rPr>
              <a:t>需要监听的通信双方主机不在一个局域网内？</a:t>
            </a:r>
          </a:p>
          <a:p>
            <a:r>
              <a:rPr lang="zh-CN" altLang="en-US" sz="2400" b="1" dirty="0">
                <a:solidFill>
                  <a:srgbClr val="000000"/>
                </a:solidFill>
                <a:latin typeface="黑体" panose="02010609060101010101" pitchFamily="49" charset="-122"/>
                <a:ea typeface="黑体" panose="02010609060101010101" pitchFamily="49" charset="-122"/>
              </a:rPr>
              <a:t>需要监听主机与外界网络之间的通信？</a:t>
            </a:r>
            <a:endParaRPr lang="en-US" altLang="zh-CN" sz="2400" b="1" dirty="0">
              <a:solidFill>
                <a:srgbClr val="0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3828"/>
                                        </p:tgtEl>
                                        <p:attrNameLst>
                                          <p:attrName>style.visibility</p:attrName>
                                        </p:attrNameLst>
                                      </p:cBhvr>
                                      <p:to>
                                        <p:strVal val="visible"/>
                                      </p:to>
                                    </p:set>
                                    <p:animEffect transition="in" filter="wipe(left)">
                                      <p:cBhvr>
                                        <p:cTn id="7" dur="500"/>
                                        <p:tgtEl>
                                          <p:spTgt spid="333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1122363" y="149225"/>
            <a:ext cx="7380287" cy="792163"/>
          </a:xfrm>
        </p:spPr>
        <p:txBody>
          <a:bodyPr/>
          <a:lstStyle/>
          <a:p>
            <a:r>
              <a:rPr lang="en-US" altLang="zh-CN" sz="3600" dirty="0"/>
              <a:t>(</a:t>
            </a:r>
            <a:r>
              <a:rPr lang="zh-CN" altLang="en-US" sz="3600" dirty="0"/>
              <a:t>四</a:t>
            </a:r>
            <a:r>
              <a:rPr lang="en-US" altLang="zh-CN" sz="3600" dirty="0"/>
              <a:t>)</a:t>
            </a:r>
            <a:r>
              <a:rPr lang="zh-CN" altLang="en-US" sz="3600" dirty="0">
                <a:latin typeface="Times New Roman" panose="02020603050405020304" pitchFamily="18" charset="0"/>
              </a:rPr>
              <a:t>交换网络监听：</a:t>
            </a:r>
            <a:r>
              <a:rPr lang="en-US" altLang="zh-CN" sz="3600" dirty="0">
                <a:latin typeface="Times New Roman" panose="02020603050405020304" pitchFamily="18" charset="0"/>
              </a:rPr>
              <a:t>ARP</a:t>
            </a:r>
            <a:r>
              <a:rPr lang="zh-CN" altLang="en-US" sz="3600" dirty="0">
                <a:latin typeface="Times New Roman" panose="02020603050405020304" pitchFamily="18" charset="0"/>
              </a:rPr>
              <a:t>欺骗</a:t>
            </a:r>
            <a:endParaRPr lang="en-US" altLang="zh-CN" sz="3600" dirty="0">
              <a:latin typeface="Times New Roman" panose="02020603050405020304" pitchFamily="18" charset="0"/>
            </a:endParaRPr>
          </a:p>
        </p:txBody>
      </p:sp>
      <p:sp>
        <p:nvSpPr>
          <p:cNvPr id="334851" name="Line 3"/>
          <p:cNvSpPr>
            <a:spLocks noChangeShapeType="1"/>
          </p:cNvSpPr>
          <p:nvPr/>
        </p:nvSpPr>
        <p:spPr bwMode="auto">
          <a:xfrm>
            <a:off x="7669213" y="1195388"/>
            <a:ext cx="0" cy="5183187"/>
          </a:xfrm>
          <a:prstGeom prst="line">
            <a:avLst/>
          </a:prstGeom>
          <a:noFill/>
          <a:ln w="22225">
            <a:solidFill>
              <a:schemeClr val="tx1"/>
            </a:solidFill>
            <a:round/>
          </a:ln>
          <a:effectLst/>
        </p:spPr>
        <p:txBody>
          <a:bodyPr/>
          <a:lstStyle/>
          <a:p>
            <a:endParaRPr lang="zh-CN" altLang="en-US"/>
          </a:p>
        </p:txBody>
      </p:sp>
      <p:pic>
        <p:nvPicPr>
          <p:cNvPr id="334852" name="Picture 4" descr="snap"/>
          <p:cNvPicPr>
            <a:picLocks noChangeAspect="1" noChangeArrowheads="1"/>
          </p:cNvPicPr>
          <p:nvPr/>
        </p:nvPicPr>
        <p:blipFill>
          <a:blip r:embed="rId2" cstate="print"/>
          <a:srcRect/>
          <a:stretch>
            <a:fillRect/>
          </a:stretch>
        </p:blipFill>
        <p:spPr bwMode="auto">
          <a:xfrm>
            <a:off x="1763713" y="3713163"/>
            <a:ext cx="720725" cy="650875"/>
          </a:xfrm>
          <a:prstGeom prst="rect">
            <a:avLst/>
          </a:prstGeom>
          <a:noFill/>
        </p:spPr>
      </p:pic>
      <p:pic>
        <p:nvPicPr>
          <p:cNvPr id="334853" name="Picture 5" descr="snap"/>
          <p:cNvPicPr>
            <a:picLocks noChangeAspect="1" noChangeArrowheads="1"/>
          </p:cNvPicPr>
          <p:nvPr/>
        </p:nvPicPr>
        <p:blipFill>
          <a:blip r:embed="rId2" cstate="print"/>
          <a:srcRect/>
          <a:stretch>
            <a:fillRect/>
          </a:stretch>
        </p:blipFill>
        <p:spPr bwMode="auto">
          <a:xfrm>
            <a:off x="3660775" y="1338263"/>
            <a:ext cx="720725" cy="650875"/>
          </a:xfrm>
          <a:prstGeom prst="rect">
            <a:avLst/>
          </a:prstGeom>
          <a:noFill/>
        </p:spPr>
      </p:pic>
      <p:pic>
        <p:nvPicPr>
          <p:cNvPr id="334854" name="Picture 6" descr="snap"/>
          <p:cNvPicPr>
            <a:picLocks noChangeAspect="1" noChangeArrowheads="1"/>
          </p:cNvPicPr>
          <p:nvPr/>
        </p:nvPicPr>
        <p:blipFill>
          <a:blip r:embed="rId3" cstate="print"/>
          <a:srcRect/>
          <a:stretch>
            <a:fillRect/>
          </a:stretch>
        </p:blipFill>
        <p:spPr bwMode="auto">
          <a:xfrm>
            <a:off x="7453313" y="3643313"/>
            <a:ext cx="554037" cy="792162"/>
          </a:xfrm>
          <a:prstGeom prst="rect">
            <a:avLst/>
          </a:prstGeom>
          <a:noFill/>
        </p:spPr>
      </p:pic>
      <p:sp>
        <p:nvSpPr>
          <p:cNvPr id="334855" name="Oval 7"/>
          <p:cNvSpPr>
            <a:spLocks noChangeArrowheads="1"/>
          </p:cNvSpPr>
          <p:nvPr/>
        </p:nvSpPr>
        <p:spPr bwMode="auto">
          <a:xfrm>
            <a:off x="3708400" y="3740150"/>
            <a:ext cx="647700" cy="608013"/>
          </a:xfrm>
          <a:prstGeom prst="ellipse">
            <a:avLst/>
          </a:prstGeom>
          <a:solidFill>
            <a:srgbClr val="808080"/>
          </a:solidFill>
          <a:ln w="9525">
            <a:solidFill>
              <a:srgbClr val="333333"/>
            </a:solidFill>
            <a:round/>
          </a:ln>
          <a:effectLst/>
        </p:spPr>
        <p:txBody>
          <a:bodyPr wrap="none" anchor="ctr"/>
          <a:lstStyle/>
          <a:p>
            <a:pPr algn="ctr"/>
            <a:r>
              <a:rPr lang="zh-CN" altLang="en-US" sz="1600" b="1">
                <a:solidFill>
                  <a:schemeClr val="bg1"/>
                </a:solidFill>
                <a:latin typeface="Times New Roman" panose="02020603050405020304" pitchFamily="18" charset="0"/>
                <a:ea typeface="黑体" panose="02010609060101010101" pitchFamily="49" charset="-122"/>
              </a:rPr>
              <a:t>交换机 </a:t>
            </a:r>
          </a:p>
        </p:txBody>
      </p:sp>
      <p:cxnSp>
        <p:nvCxnSpPr>
          <p:cNvPr id="334856" name="AutoShape 8"/>
          <p:cNvCxnSpPr>
            <a:cxnSpLocks noChangeShapeType="1"/>
            <a:stCxn id="334855" idx="6"/>
            <a:endCxn id="0" idx="1"/>
          </p:cNvCxnSpPr>
          <p:nvPr/>
        </p:nvCxnSpPr>
        <p:spPr bwMode="auto">
          <a:xfrm flipV="1">
            <a:off x="4356100" y="4040188"/>
            <a:ext cx="3097213" cy="4762"/>
          </a:xfrm>
          <a:prstGeom prst="straightConnector1">
            <a:avLst/>
          </a:prstGeom>
          <a:noFill/>
          <a:ln w="15875">
            <a:solidFill>
              <a:schemeClr val="tx1"/>
            </a:solidFill>
            <a:round/>
          </a:ln>
          <a:effectLst/>
        </p:spPr>
      </p:cxnSp>
      <p:cxnSp>
        <p:nvCxnSpPr>
          <p:cNvPr id="334857" name="AutoShape 9"/>
          <p:cNvCxnSpPr>
            <a:cxnSpLocks noChangeShapeType="1"/>
            <a:stCxn id="0" idx="3"/>
            <a:endCxn id="334855" idx="2"/>
          </p:cNvCxnSpPr>
          <p:nvPr/>
        </p:nvCxnSpPr>
        <p:spPr bwMode="auto">
          <a:xfrm>
            <a:off x="2484438" y="4038600"/>
            <a:ext cx="1223962" cy="6350"/>
          </a:xfrm>
          <a:prstGeom prst="straightConnector1">
            <a:avLst/>
          </a:prstGeom>
          <a:noFill/>
          <a:ln w="15875">
            <a:solidFill>
              <a:schemeClr val="tx1"/>
            </a:solidFill>
            <a:round/>
          </a:ln>
          <a:effectLst/>
        </p:spPr>
      </p:cxnSp>
      <p:cxnSp>
        <p:nvCxnSpPr>
          <p:cNvPr id="334858" name="AutoShape 10"/>
          <p:cNvCxnSpPr>
            <a:cxnSpLocks noChangeShapeType="1"/>
            <a:stCxn id="0" idx="2"/>
            <a:endCxn id="334855" idx="0"/>
          </p:cNvCxnSpPr>
          <p:nvPr/>
        </p:nvCxnSpPr>
        <p:spPr bwMode="auto">
          <a:xfrm>
            <a:off x="4021138" y="1989138"/>
            <a:ext cx="11112" cy="1751012"/>
          </a:xfrm>
          <a:prstGeom prst="straightConnector1">
            <a:avLst/>
          </a:prstGeom>
          <a:noFill/>
          <a:ln w="15875">
            <a:solidFill>
              <a:schemeClr val="tx1"/>
            </a:solidFill>
            <a:round/>
          </a:ln>
          <a:effectLst/>
        </p:spPr>
      </p:cxnSp>
      <p:pic>
        <p:nvPicPr>
          <p:cNvPr id="334859" name="Picture 11" descr="snap"/>
          <p:cNvPicPr>
            <a:picLocks noChangeAspect="1" noChangeArrowheads="1"/>
          </p:cNvPicPr>
          <p:nvPr/>
        </p:nvPicPr>
        <p:blipFill>
          <a:blip r:embed="rId4" cstate="print"/>
          <a:srcRect/>
          <a:stretch>
            <a:fillRect/>
          </a:stretch>
        </p:blipFill>
        <p:spPr bwMode="auto">
          <a:xfrm>
            <a:off x="3635375" y="5508625"/>
            <a:ext cx="792163" cy="727075"/>
          </a:xfrm>
          <a:prstGeom prst="rect">
            <a:avLst/>
          </a:prstGeom>
          <a:noFill/>
        </p:spPr>
      </p:pic>
      <p:cxnSp>
        <p:nvCxnSpPr>
          <p:cNvPr id="334860" name="AutoShape 12"/>
          <p:cNvCxnSpPr>
            <a:cxnSpLocks noChangeShapeType="1"/>
            <a:stCxn id="0" idx="0"/>
            <a:endCxn id="334855" idx="4"/>
          </p:cNvCxnSpPr>
          <p:nvPr/>
        </p:nvCxnSpPr>
        <p:spPr bwMode="auto">
          <a:xfrm flipV="1">
            <a:off x="4032250" y="4348163"/>
            <a:ext cx="0" cy="1160462"/>
          </a:xfrm>
          <a:prstGeom prst="straightConnector1">
            <a:avLst/>
          </a:prstGeom>
          <a:noFill/>
          <a:ln w="15875">
            <a:solidFill>
              <a:schemeClr val="tx1"/>
            </a:solidFill>
            <a:round/>
          </a:ln>
          <a:effectLst/>
        </p:spPr>
      </p:cxnSp>
      <p:sp>
        <p:nvSpPr>
          <p:cNvPr id="334861" name="Text Box 13"/>
          <p:cNvSpPr txBox="1">
            <a:spLocks noChangeArrowheads="1"/>
          </p:cNvSpPr>
          <p:nvPr/>
        </p:nvSpPr>
        <p:spPr bwMode="auto">
          <a:xfrm>
            <a:off x="6948488" y="1050925"/>
            <a:ext cx="720725" cy="366713"/>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内网</a:t>
            </a:r>
            <a:endParaRPr lang="en-US" altLang="zh-CN" b="1">
              <a:latin typeface="Times New Roman" panose="02020603050405020304" pitchFamily="18" charset="0"/>
              <a:ea typeface="黑体" panose="02010609060101010101" pitchFamily="49" charset="-122"/>
            </a:endParaRPr>
          </a:p>
        </p:txBody>
      </p:sp>
      <p:sp>
        <p:nvSpPr>
          <p:cNvPr id="334862" name="Text Box 14"/>
          <p:cNvSpPr txBox="1">
            <a:spLocks noChangeArrowheads="1"/>
          </p:cNvSpPr>
          <p:nvPr/>
        </p:nvSpPr>
        <p:spPr bwMode="auto">
          <a:xfrm>
            <a:off x="7669213" y="1050925"/>
            <a:ext cx="792162" cy="366713"/>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外网</a:t>
            </a:r>
            <a:endParaRPr lang="en-US" altLang="zh-CN" b="1">
              <a:latin typeface="Times New Roman" panose="02020603050405020304" pitchFamily="18" charset="0"/>
              <a:ea typeface="黑体" panose="02010609060101010101" pitchFamily="49" charset="-122"/>
            </a:endParaRPr>
          </a:p>
        </p:txBody>
      </p:sp>
      <p:sp>
        <p:nvSpPr>
          <p:cNvPr id="334863" name="Line 15"/>
          <p:cNvSpPr>
            <a:spLocks noChangeShapeType="1"/>
          </p:cNvSpPr>
          <p:nvPr/>
        </p:nvSpPr>
        <p:spPr bwMode="auto">
          <a:xfrm>
            <a:off x="7958138" y="4075113"/>
            <a:ext cx="936625" cy="0"/>
          </a:xfrm>
          <a:prstGeom prst="line">
            <a:avLst/>
          </a:prstGeom>
          <a:noFill/>
          <a:ln w="15875">
            <a:solidFill>
              <a:schemeClr val="tx1"/>
            </a:solidFill>
            <a:round/>
          </a:ln>
          <a:effectLst/>
        </p:spPr>
        <p:txBody>
          <a:bodyPr/>
          <a:lstStyle/>
          <a:p>
            <a:endParaRPr lang="zh-CN" altLang="en-US"/>
          </a:p>
        </p:txBody>
      </p:sp>
      <p:sp>
        <p:nvSpPr>
          <p:cNvPr id="334864" name="Text Box 16"/>
          <p:cNvSpPr txBox="1">
            <a:spLocks noChangeArrowheads="1"/>
          </p:cNvSpPr>
          <p:nvPr/>
        </p:nvSpPr>
        <p:spPr bwMode="auto">
          <a:xfrm>
            <a:off x="3290888" y="1089025"/>
            <a:ext cx="1584325" cy="366713"/>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A:10.10.10.1</a:t>
            </a:r>
          </a:p>
        </p:txBody>
      </p:sp>
      <p:sp>
        <p:nvSpPr>
          <p:cNvPr id="334865" name="Text Box 17"/>
          <p:cNvSpPr txBox="1">
            <a:spLocks noChangeArrowheads="1"/>
          </p:cNvSpPr>
          <p:nvPr/>
        </p:nvSpPr>
        <p:spPr bwMode="auto">
          <a:xfrm>
            <a:off x="1116013" y="4435475"/>
            <a:ext cx="1584325" cy="366713"/>
          </a:xfrm>
          <a:prstGeom prst="rect">
            <a:avLst/>
          </a:prstGeom>
          <a:noFill/>
          <a:ln w="9525">
            <a:noFill/>
            <a:miter lim="800000"/>
          </a:ln>
          <a:effectLst/>
        </p:spPr>
        <p:txBody>
          <a:bodyPr>
            <a:spAutoFit/>
          </a:bodyPr>
          <a:lstStyle/>
          <a:p>
            <a:r>
              <a:rPr lang="en-US" altLang="zh-CN" b="1">
                <a:latin typeface="Times New Roman" panose="02020603050405020304" pitchFamily="18" charset="0"/>
                <a:ea typeface="宋体" panose="02010600030101010101" pitchFamily="2" charset="-122"/>
              </a:rPr>
              <a:t>B:10.10.10.2</a:t>
            </a:r>
          </a:p>
        </p:txBody>
      </p:sp>
      <p:sp>
        <p:nvSpPr>
          <p:cNvPr id="334866" name="Text Box 18"/>
          <p:cNvSpPr txBox="1">
            <a:spLocks noChangeArrowheads="1"/>
          </p:cNvSpPr>
          <p:nvPr/>
        </p:nvSpPr>
        <p:spPr bwMode="auto">
          <a:xfrm>
            <a:off x="2355850" y="5988050"/>
            <a:ext cx="1584325" cy="366713"/>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C:10.10.10.3</a:t>
            </a:r>
          </a:p>
        </p:txBody>
      </p:sp>
      <p:sp>
        <p:nvSpPr>
          <p:cNvPr id="334867" name="Text Box 19"/>
          <p:cNvSpPr txBox="1">
            <a:spLocks noChangeArrowheads="1"/>
          </p:cNvSpPr>
          <p:nvPr/>
        </p:nvSpPr>
        <p:spPr bwMode="auto">
          <a:xfrm>
            <a:off x="7740650" y="4506913"/>
            <a:ext cx="1295400" cy="641350"/>
          </a:xfrm>
          <a:prstGeom prst="rect">
            <a:avLst/>
          </a:prstGeom>
          <a:noFill/>
          <a:ln w="9525">
            <a:noFill/>
            <a:miter lim="800000"/>
          </a:ln>
          <a:effectLst/>
        </p:spPr>
        <p:txBody>
          <a:bodyPr>
            <a:spAutoFit/>
          </a:bodyPr>
          <a:lstStyle/>
          <a:p>
            <a:r>
              <a:rPr lang="zh-CN" altLang="en-US" b="1">
                <a:ea typeface="宋体" panose="02010600030101010101" pitchFamily="2" charset="-122"/>
              </a:rPr>
              <a:t>路由器</a:t>
            </a:r>
            <a:r>
              <a:rPr lang="en-US" altLang="zh-CN" b="1">
                <a:ea typeface="宋体" panose="02010600030101010101" pitchFamily="2" charset="-122"/>
              </a:rPr>
              <a:t>R:</a:t>
            </a:r>
            <a:r>
              <a:rPr lang="en-US" altLang="zh-CN">
                <a:ea typeface="宋体" panose="02010600030101010101" pitchFamily="2" charset="-122"/>
              </a:rPr>
              <a:t> </a:t>
            </a:r>
            <a:endParaRPr lang="en-US" altLang="zh-CN" b="1">
              <a:latin typeface="Times New Roman" panose="02020603050405020304" pitchFamily="18" charset="0"/>
              <a:ea typeface="宋体" panose="02010600030101010101" pitchFamily="2" charset="-122"/>
            </a:endParaRPr>
          </a:p>
          <a:p>
            <a:r>
              <a:rPr lang="en-US" altLang="zh-CN" b="1">
                <a:latin typeface="Times New Roman" panose="02020603050405020304" pitchFamily="18" charset="0"/>
                <a:ea typeface="宋体" panose="02010600030101010101" pitchFamily="2" charset="-122"/>
              </a:rPr>
              <a:t>10.10.10.8 </a:t>
            </a:r>
          </a:p>
        </p:txBody>
      </p:sp>
      <p:sp>
        <p:nvSpPr>
          <p:cNvPr id="334868" name="AutoShape 20"/>
          <p:cNvSpPr>
            <a:spLocks noChangeArrowheads="1"/>
          </p:cNvSpPr>
          <p:nvPr/>
        </p:nvSpPr>
        <p:spPr bwMode="auto">
          <a:xfrm>
            <a:off x="7092950" y="2274888"/>
            <a:ext cx="1214438" cy="485775"/>
          </a:xfrm>
          <a:prstGeom prst="leftRightArrow">
            <a:avLst>
              <a:gd name="adj1" fmla="val 50000"/>
              <a:gd name="adj2" fmla="val 50000"/>
            </a:avLst>
          </a:prstGeom>
          <a:solidFill>
            <a:srgbClr val="339966"/>
          </a:solidFill>
          <a:ln w="9525">
            <a:solidFill>
              <a:schemeClr val="tx1"/>
            </a:solidFill>
            <a:miter lim="800000"/>
          </a:ln>
          <a:effectLst/>
        </p:spPr>
        <p:txBody>
          <a:bodyPr wrap="none" anchor="ctr"/>
          <a:lstStyle/>
          <a:p>
            <a:endParaRPr lang="zh-CN" altLang="en-US"/>
          </a:p>
        </p:txBody>
      </p:sp>
      <p:sp>
        <p:nvSpPr>
          <p:cNvPr id="334869" name="AutoShape 21"/>
          <p:cNvSpPr/>
          <p:nvPr/>
        </p:nvSpPr>
        <p:spPr bwMode="auto">
          <a:xfrm>
            <a:off x="4500563" y="2203450"/>
            <a:ext cx="2087562" cy="1150938"/>
          </a:xfrm>
          <a:prstGeom prst="borderCallout1">
            <a:avLst>
              <a:gd name="adj1" fmla="val 10069"/>
              <a:gd name="adj2" fmla="val 103648"/>
              <a:gd name="adj3" fmla="val 133519"/>
              <a:gd name="adj4" fmla="val 142130"/>
            </a:avLst>
          </a:prstGeom>
          <a:solidFill>
            <a:srgbClr val="CCFFFF">
              <a:alpha val="39999"/>
            </a:srgbClr>
          </a:solidFill>
          <a:ln w="9525">
            <a:solidFill>
              <a:schemeClr val="tx1"/>
            </a:solidFill>
            <a:miter lim="800000"/>
          </a:ln>
          <a:effectLst/>
        </p:spPr>
        <p:txBody>
          <a:bodyPr anchor="ctr" anchorCtr="1"/>
          <a:lstStyle/>
          <a:p>
            <a:r>
              <a:rPr lang="zh-CN" altLang="en-US" b="1">
                <a:solidFill>
                  <a:srgbClr val="000000"/>
                </a:solidFill>
                <a:ea typeface="黑体" panose="02010609060101010101" pitchFamily="49" charset="-122"/>
              </a:rPr>
              <a:t>路由器或网关是内网与外网之间报文转发的必经节点</a:t>
            </a:r>
          </a:p>
        </p:txBody>
      </p:sp>
      <p:grpSp>
        <p:nvGrpSpPr>
          <p:cNvPr id="2" name="Group 22"/>
          <p:cNvGrpSpPr/>
          <p:nvPr/>
        </p:nvGrpSpPr>
        <p:grpSpPr bwMode="auto">
          <a:xfrm>
            <a:off x="539750" y="1122363"/>
            <a:ext cx="3095625" cy="1492250"/>
            <a:chOff x="340" y="799"/>
            <a:chExt cx="1950" cy="940"/>
          </a:xfrm>
        </p:grpSpPr>
        <p:sp>
          <p:nvSpPr>
            <p:cNvPr id="334871" name="Text Box 23"/>
            <p:cNvSpPr txBox="1">
              <a:spLocks noChangeArrowheads="1"/>
            </p:cNvSpPr>
            <p:nvPr/>
          </p:nvSpPr>
          <p:spPr bwMode="auto">
            <a:xfrm>
              <a:off x="703" y="1162"/>
              <a:ext cx="1587" cy="577"/>
            </a:xfrm>
            <a:prstGeom prst="rect">
              <a:avLst/>
            </a:prstGeom>
            <a:noFill/>
            <a:ln w="9525">
              <a:noFill/>
              <a:miter lim="800000"/>
            </a:ln>
            <a:effectLst/>
          </p:spPr>
          <p:txBody>
            <a:bodyPr>
              <a:spAutoFit/>
            </a:bodyPr>
            <a:lstStyle/>
            <a:p>
              <a:r>
                <a:rPr lang="zh-CN" altLang="en-US" b="1">
                  <a:solidFill>
                    <a:srgbClr val="000000"/>
                  </a:solidFill>
                  <a:latin typeface="黑体" panose="02010609060101010101" pitchFamily="49" charset="-122"/>
                  <a:ea typeface="黑体" panose="02010609060101010101" pitchFamily="49" charset="-122"/>
                </a:rPr>
                <a:t>写出使用</a:t>
              </a:r>
              <a:r>
                <a:rPr lang="en-US" altLang="zh-CN" b="1">
                  <a:solidFill>
                    <a:srgbClr val="000000"/>
                  </a:solidFill>
                  <a:latin typeface="黑体" panose="02010609060101010101" pitchFamily="49" charset="-122"/>
                  <a:ea typeface="黑体" panose="02010609060101010101" pitchFamily="49" charset="-122"/>
                </a:rPr>
                <a:t>ARP</a:t>
              </a:r>
              <a:r>
                <a:rPr lang="zh-CN" altLang="en-US" b="1">
                  <a:solidFill>
                    <a:srgbClr val="000000"/>
                  </a:solidFill>
                  <a:latin typeface="黑体" panose="02010609060101010101" pitchFamily="49" charset="-122"/>
                  <a:ea typeface="黑体" panose="02010609060101010101" pitchFamily="49" charset="-122"/>
                </a:rPr>
                <a:t>欺骗的方法监听局域网与外网之间通信的的详细步骤。</a:t>
              </a:r>
            </a:p>
          </p:txBody>
        </p:sp>
        <p:pic>
          <p:nvPicPr>
            <p:cNvPr id="334872" name="Picture 24" descr="light"/>
            <p:cNvPicPr>
              <a:picLocks noChangeAspect="1" noChangeArrowheads="1"/>
            </p:cNvPicPr>
            <p:nvPr/>
          </p:nvPicPr>
          <p:blipFill>
            <a:blip r:embed="rId5" cstate="print"/>
            <a:srcRect/>
            <a:stretch>
              <a:fillRect/>
            </a:stretch>
          </p:blipFill>
          <p:spPr bwMode="auto">
            <a:xfrm>
              <a:off x="340" y="799"/>
              <a:ext cx="343" cy="499"/>
            </a:xfrm>
            <a:prstGeom prst="rect">
              <a:avLst/>
            </a:prstGeom>
            <a:noFill/>
          </p:spPr>
        </p:pic>
        <p:sp>
          <p:nvSpPr>
            <p:cNvPr id="334873" name="Text Box 25"/>
            <p:cNvSpPr txBox="1">
              <a:spLocks noChangeArrowheads="1"/>
            </p:cNvSpPr>
            <p:nvPr/>
          </p:nvSpPr>
          <p:spPr bwMode="auto">
            <a:xfrm>
              <a:off x="703" y="886"/>
              <a:ext cx="986" cy="231"/>
            </a:xfrm>
            <a:prstGeom prst="rect">
              <a:avLst/>
            </a:prstGeom>
            <a:noFill/>
            <a:ln w="9525">
              <a:noFill/>
              <a:miter lim="800000"/>
            </a:ln>
            <a:effectLst/>
          </p:spPr>
          <p:txBody>
            <a:bodyPr wrap="none">
              <a:spAutoFit/>
            </a:bodyPr>
            <a:lstStyle/>
            <a:p>
              <a:r>
                <a:rPr lang="zh-CN" altLang="en-US" b="1" dirty="0" smtClean="0">
                  <a:solidFill>
                    <a:srgbClr val="990000"/>
                  </a:solidFill>
                  <a:ea typeface="黑体" panose="02010609060101010101" pitchFamily="49" charset="-122"/>
                </a:rPr>
                <a:t>课后思考题</a:t>
              </a:r>
              <a:r>
                <a:rPr lang="zh-CN" altLang="en-US" b="1" dirty="0">
                  <a:solidFill>
                    <a:srgbClr val="990000"/>
                  </a:solidFill>
                  <a:ea typeface="黑体" panose="02010609060101010101" pitchFamily="49"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34868"/>
                                        </p:tgtEl>
                                        <p:attrNameLst>
                                          <p:attrName>style.visibility</p:attrName>
                                        </p:attrNameLst>
                                      </p:cBhvr>
                                      <p:to>
                                        <p:strVal val="visible"/>
                                      </p:to>
                                    </p:set>
                                    <p:anim calcmode="lin" valueType="num">
                                      <p:cBhvr>
                                        <p:cTn id="7" dur="1000" fill="hold"/>
                                        <p:tgtEl>
                                          <p:spTgt spid="334868"/>
                                        </p:tgtEl>
                                        <p:attrNameLst>
                                          <p:attrName>ppt_w</p:attrName>
                                        </p:attrNameLst>
                                      </p:cBhvr>
                                      <p:tavLst>
                                        <p:tav tm="0">
                                          <p:val>
                                            <p:fltVal val="0"/>
                                          </p:val>
                                        </p:tav>
                                        <p:tav tm="100000">
                                          <p:val>
                                            <p:strVal val="#ppt_w"/>
                                          </p:val>
                                        </p:tav>
                                      </p:tavLst>
                                    </p:anim>
                                    <p:anim calcmode="lin" valueType="num">
                                      <p:cBhvr>
                                        <p:cTn id="8" dur="1000" fill="hold"/>
                                        <p:tgtEl>
                                          <p:spTgt spid="33486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34869"/>
                                        </p:tgtEl>
                                        <p:attrNameLst>
                                          <p:attrName>style.visibility</p:attrName>
                                        </p:attrNameLst>
                                      </p:cBhvr>
                                      <p:to>
                                        <p:strVal val="visible"/>
                                      </p:to>
                                    </p:set>
                                    <p:anim calcmode="lin" valueType="num">
                                      <p:cBhvr additive="base">
                                        <p:cTn id="13" dur="500" fill="hold"/>
                                        <p:tgtEl>
                                          <p:spTgt spid="334869"/>
                                        </p:tgtEl>
                                        <p:attrNameLst>
                                          <p:attrName>ppt_x</p:attrName>
                                        </p:attrNameLst>
                                      </p:cBhvr>
                                      <p:tavLst>
                                        <p:tav tm="0">
                                          <p:val>
                                            <p:strVal val="1+#ppt_w/2"/>
                                          </p:val>
                                        </p:tav>
                                        <p:tav tm="100000">
                                          <p:val>
                                            <p:strVal val="#ppt_x"/>
                                          </p:val>
                                        </p:tav>
                                      </p:tavLst>
                                    </p:anim>
                                    <p:anim calcmode="lin" valueType="num">
                                      <p:cBhvr additive="base">
                                        <p:cTn id="14" dur="500" fill="hold"/>
                                        <p:tgtEl>
                                          <p:spTgt spid="33486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68" grpId="0" animBg="1"/>
      <p:bldP spid="3348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目标主机的</a:t>
            </a:r>
            <a:r>
              <a:rPr lang="en-US" dirty="0"/>
              <a:t>IP</a:t>
            </a:r>
            <a:r>
              <a:rPr lang="zh-CN" altLang="en-US" dirty="0"/>
              <a:t>为</a:t>
            </a:r>
            <a:r>
              <a:rPr lang="en-US" dirty="0"/>
              <a:t>192.168.10.122</a:t>
            </a:r>
            <a:r>
              <a:rPr lang="zh-CN" altLang="en-US" dirty="0"/>
              <a:t>，它的网关</a:t>
            </a:r>
            <a:r>
              <a:rPr lang="en-US" dirty="0"/>
              <a:t>IP</a:t>
            </a:r>
            <a:r>
              <a:rPr lang="zh-CN" altLang="en-US" dirty="0"/>
              <a:t>地址为</a:t>
            </a:r>
            <a:r>
              <a:rPr lang="en-US" dirty="0"/>
              <a:t>192.168.10.1</a:t>
            </a:r>
            <a:r>
              <a:rPr lang="zh-CN" altLang="en-US" dirty="0"/>
              <a:t>，网关</a:t>
            </a:r>
            <a:r>
              <a:rPr lang="en-US" dirty="0"/>
              <a:t>MAC</a:t>
            </a:r>
            <a:r>
              <a:rPr lang="zh-CN" altLang="en-US" dirty="0"/>
              <a:t>地址为</a:t>
            </a:r>
            <a:r>
              <a:rPr lang="en-US" dirty="0"/>
              <a:t>00-e8-4c-68-17-8b</a:t>
            </a:r>
            <a:endParaRPr lang="zh-CN" altLang="en-US" dirty="0"/>
          </a:p>
        </p:txBody>
      </p:sp>
      <p:sp>
        <p:nvSpPr>
          <p:cNvPr id="3" name="标题 2"/>
          <p:cNvSpPr>
            <a:spLocks noGrp="1"/>
          </p:cNvSpPr>
          <p:nvPr>
            <p:ph type="title"/>
          </p:nvPr>
        </p:nvSpPr>
        <p:spPr/>
        <p:txBody>
          <a:bodyPr/>
          <a:lstStyle/>
          <a:p>
            <a:r>
              <a:rPr lang="zh-CN" altLang="en-US" dirty="0"/>
              <a:t>网关欺骗　</a:t>
            </a:r>
            <a:r>
              <a:rPr lang="en-US" altLang="zh-CN" dirty="0"/>
              <a:t>ARP</a:t>
            </a:r>
            <a:endParaRPr lang="zh-CN" altLang="en-US" dirty="0"/>
          </a:p>
        </p:txBody>
      </p:sp>
      <p:pic>
        <p:nvPicPr>
          <p:cNvPr id="4" name="图片 3" descr="图1"/>
          <p:cNvPicPr/>
          <p:nvPr/>
        </p:nvPicPr>
        <p:blipFill>
          <a:blip r:embed="rId2" cstate="print"/>
          <a:srcRect/>
          <a:stretch>
            <a:fillRect/>
          </a:stretch>
        </p:blipFill>
        <p:spPr bwMode="auto">
          <a:xfrm>
            <a:off x="1600517" y="3141662"/>
            <a:ext cx="5276215" cy="24415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87338" y="1230313"/>
            <a:ext cx="8266112" cy="2398712"/>
          </a:xfrm>
        </p:spPr>
        <p:txBody>
          <a:bodyPr/>
          <a:lstStyle/>
          <a:p>
            <a:r>
              <a:rPr lang="zh-CN" altLang="en-US" sz="2000" dirty="0"/>
              <a:t>攻击主机的</a:t>
            </a:r>
            <a:r>
              <a:rPr lang="en-US" sz="2000" dirty="0"/>
              <a:t>IP</a:t>
            </a:r>
            <a:r>
              <a:rPr lang="zh-CN" altLang="en-US" sz="2000" dirty="0"/>
              <a:t>地址为</a:t>
            </a:r>
            <a:r>
              <a:rPr lang="en-US" sz="2000" dirty="0"/>
              <a:t>192.168.10.148</a:t>
            </a:r>
            <a:r>
              <a:rPr lang="zh-CN" altLang="en-US" sz="2000" dirty="0"/>
              <a:t>，</a:t>
            </a:r>
            <a:r>
              <a:rPr lang="en-US" sz="2000" dirty="0"/>
              <a:t>MAC</a:t>
            </a:r>
            <a:r>
              <a:rPr lang="zh-CN" altLang="en-US" sz="2000" dirty="0"/>
              <a:t>地址为</a:t>
            </a:r>
            <a:r>
              <a:rPr lang="en-US" sz="2000" dirty="0"/>
              <a:t>00-0c-29-6c-22-04</a:t>
            </a:r>
            <a:r>
              <a:rPr lang="zh-CN" altLang="en-US" sz="2000" dirty="0"/>
              <a:t>，在运行攻击程序</a:t>
            </a:r>
            <a:r>
              <a:rPr lang="en-US" sz="2000" dirty="0"/>
              <a:t>arpspoof.py</a:t>
            </a:r>
            <a:r>
              <a:rPr lang="zh-CN" altLang="en-US" sz="2000" dirty="0"/>
              <a:t>之前，还需要开启对网关和目标</a:t>
            </a:r>
            <a:r>
              <a:rPr lang="en-US" sz="2000" dirty="0"/>
              <a:t>IP</a:t>
            </a:r>
            <a:r>
              <a:rPr lang="zh-CN" altLang="en-US" sz="2000" dirty="0"/>
              <a:t>地址的流量转发功能，在终端输入“</a:t>
            </a:r>
            <a:r>
              <a:rPr lang="en-US" sz="2000" dirty="0"/>
              <a:t>echo 1 &gt; /proc/sys/net/ipv4/</a:t>
            </a:r>
            <a:r>
              <a:rPr lang="en-US" sz="2000" dirty="0" err="1"/>
              <a:t>ip_forward</a:t>
            </a:r>
            <a:r>
              <a:rPr lang="zh-CN" altLang="en-US" sz="2000" dirty="0"/>
              <a:t>”命令，然后运行上述攻击程序（需要</a:t>
            </a:r>
            <a:r>
              <a:rPr lang="en-US" sz="2000" dirty="0"/>
              <a:t>root</a:t>
            </a:r>
            <a:r>
              <a:rPr lang="zh-CN" altLang="en-US" sz="2000" dirty="0"/>
              <a:t>权限）后即可发起对目标主机的</a:t>
            </a:r>
            <a:r>
              <a:rPr lang="en-US" sz="2000" dirty="0"/>
              <a:t>ARP</a:t>
            </a:r>
            <a:r>
              <a:rPr lang="zh-CN" altLang="en-US" sz="2000" dirty="0"/>
              <a:t>欺骗攻击</a:t>
            </a:r>
          </a:p>
        </p:txBody>
      </p:sp>
      <p:sp>
        <p:nvSpPr>
          <p:cNvPr id="3" name="标题 2"/>
          <p:cNvSpPr>
            <a:spLocks noGrp="1"/>
          </p:cNvSpPr>
          <p:nvPr>
            <p:ph type="title"/>
          </p:nvPr>
        </p:nvSpPr>
        <p:spPr/>
        <p:txBody>
          <a:bodyPr/>
          <a:lstStyle/>
          <a:p>
            <a:r>
              <a:rPr lang="zh-CN" altLang="en-US" dirty="0"/>
              <a:t>网关欺骗　</a:t>
            </a:r>
            <a:r>
              <a:rPr lang="en-US" altLang="zh-CN" dirty="0"/>
              <a:t>ARP</a:t>
            </a:r>
            <a:endParaRPr lang="zh-CN" altLang="en-US" dirty="0"/>
          </a:p>
        </p:txBody>
      </p:sp>
      <p:pic>
        <p:nvPicPr>
          <p:cNvPr id="5" name="图片 4" descr="图5"/>
          <p:cNvPicPr/>
          <p:nvPr/>
        </p:nvPicPr>
        <p:blipFill>
          <a:blip r:embed="rId2" cstate="print"/>
          <a:srcRect/>
          <a:stretch>
            <a:fillRect/>
          </a:stretch>
        </p:blipFill>
        <p:spPr bwMode="auto">
          <a:xfrm>
            <a:off x="1938020" y="3796665"/>
            <a:ext cx="6218555" cy="450405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5938" y="1316038"/>
            <a:ext cx="8266112" cy="1541462"/>
          </a:xfrm>
        </p:spPr>
        <p:txBody>
          <a:bodyPr/>
          <a:lstStyle/>
          <a:p>
            <a:r>
              <a:rPr lang="zh-CN" altLang="en-US" sz="2400" b="0" dirty="0"/>
              <a:t>攻击主机发起</a:t>
            </a:r>
            <a:r>
              <a:rPr lang="en-US" sz="2400" b="0" dirty="0"/>
              <a:t>ARP</a:t>
            </a:r>
            <a:r>
              <a:rPr lang="zh-CN" altLang="en-US" sz="2400" b="0" dirty="0"/>
              <a:t>攻击后，</a:t>
            </a:r>
            <a:r>
              <a:rPr lang="zh-CN" altLang="en-US" sz="2400" dirty="0">
                <a:solidFill>
                  <a:srgbClr val="FF0000"/>
                </a:solidFill>
              </a:rPr>
              <a:t>目标主机的网关</a:t>
            </a:r>
            <a:r>
              <a:rPr lang="en-US" sz="2400" dirty="0">
                <a:solidFill>
                  <a:srgbClr val="FF0000"/>
                </a:solidFill>
              </a:rPr>
              <a:t>MAC</a:t>
            </a:r>
            <a:r>
              <a:rPr lang="zh-CN" altLang="en-US" sz="2400" dirty="0">
                <a:solidFill>
                  <a:srgbClr val="FF0000"/>
                </a:solidFill>
              </a:rPr>
              <a:t>地址已经被修改成攻击主机的</a:t>
            </a:r>
            <a:r>
              <a:rPr lang="en-US" sz="2400" dirty="0">
                <a:solidFill>
                  <a:srgbClr val="FF0000"/>
                </a:solidFill>
              </a:rPr>
              <a:t>MAC</a:t>
            </a:r>
            <a:r>
              <a:rPr lang="zh-CN" altLang="en-US" sz="2400" dirty="0">
                <a:solidFill>
                  <a:srgbClr val="FF0000"/>
                </a:solidFill>
              </a:rPr>
              <a:t>地址</a:t>
            </a:r>
            <a:r>
              <a:rPr lang="zh-CN" altLang="en-US" sz="2400" b="0" dirty="0">
                <a:solidFill>
                  <a:srgbClr val="FF0000"/>
                </a:solidFill>
              </a:rPr>
              <a:t>，</a:t>
            </a:r>
            <a:r>
              <a:rPr lang="zh-CN" altLang="en-US" sz="2400" dirty="0">
                <a:solidFill>
                  <a:srgbClr val="FF0000"/>
                </a:solidFill>
              </a:rPr>
              <a:t>所有转发给网关的数据实际转发给了攻击主机</a:t>
            </a:r>
            <a:r>
              <a:rPr lang="zh-CN" altLang="en-US" sz="2400" b="0" dirty="0">
                <a:solidFill>
                  <a:srgbClr val="FF0000"/>
                </a:solidFill>
              </a:rPr>
              <a:t>，</a:t>
            </a:r>
            <a:r>
              <a:rPr lang="zh-CN" altLang="en-US" sz="2400" b="0" dirty="0"/>
              <a:t>目标主机的流量被攻击主机成功劫持</a:t>
            </a:r>
          </a:p>
        </p:txBody>
      </p:sp>
      <p:sp>
        <p:nvSpPr>
          <p:cNvPr id="3" name="标题 2"/>
          <p:cNvSpPr>
            <a:spLocks noGrp="1"/>
          </p:cNvSpPr>
          <p:nvPr>
            <p:ph type="title"/>
          </p:nvPr>
        </p:nvSpPr>
        <p:spPr/>
        <p:txBody>
          <a:bodyPr/>
          <a:lstStyle/>
          <a:p>
            <a:r>
              <a:rPr lang="zh-CN" altLang="en-US" dirty="0"/>
              <a:t>网关欺骗　</a:t>
            </a:r>
            <a:r>
              <a:rPr lang="en-US" altLang="zh-CN" dirty="0"/>
              <a:t>ARP</a:t>
            </a:r>
            <a:endParaRPr lang="zh-CN" altLang="en-US" dirty="0"/>
          </a:p>
        </p:txBody>
      </p:sp>
      <p:pic>
        <p:nvPicPr>
          <p:cNvPr id="7" name="图片 6" descr="图2"/>
          <p:cNvPicPr/>
          <p:nvPr/>
        </p:nvPicPr>
        <p:blipFill>
          <a:blip r:embed="rId2" cstate="print"/>
          <a:srcRect/>
          <a:stretch>
            <a:fillRect/>
          </a:stretch>
        </p:blipFill>
        <p:spPr bwMode="auto">
          <a:xfrm>
            <a:off x="2188527" y="3443922"/>
            <a:ext cx="5276215" cy="240474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5938" y="1316038"/>
            <a:ext cx="8266112" cy="1541462"/>
          </a:xfrm>
        </p:spPr>
        <p:txBody>
          <a:bodyPr/>
          <a:lstStyle/>
          <a:p>
            <a:r>
              <a:rPr lang="zh-CN" altLang="en-US" sz="2400" dirty="0"/>
              <a:t>从图中可以看出，目标主机访问了</a:t>
            </a:r>
            <a:r>
              <a:rPr lang="en-US" sz="2400" dirty="0"/>
              <a:t>115.239.210.52 (news.baidu.com) </a:t>
            </a:r>
            <a:r>
              <a:rPr lang="zh-CN" altLang="en-US" sz="2400" dirty="0"/>
              <a:t>网站的</a:t>
            </a:r>
            <a:r>
              <a:rPr lang="en-US" sz="2400" dirty="0"/>
              <a:t>web</a:t>
            </a:r>
            <a:r>
              <a:rPr lang="zh-CN" altLang="en-US" sz="2400" dirty="0"/>
              <a:t>服务</a:t>
            </a:r>
          </a:p>
        </p:txBody>
      </p:sp>
      <p:sp>
        <p:nvSpPr>
          <p:cNvPr id="3" name="标题 2"/>
          <p:cNvSpPr>
            <a:spLocks noGrp="1"/>
          </p:cNvSpPr>
          <p:nvPr>
            <p:ph type="title"/>
          </p:nvPr>
        </p:nvSpPr>
        <p:spPr/>
        <p:txBody>
          <a:bodyPr/>
          <a:lstStyle/>
          <a:p>
            <a:r>
              <a:rPr lang="zh-CN" altLang="en-US" dirty="0"/>
              <a:t>网关欺骗　</a:t>
            </a:r>
            <a:r>
              <a:rPr lang="en-US" altLang="zh-CN" dirty="0"/>
              <a:t>ARP</a:t>
            </a:r>
            <a:endParaRPr lang="zh-CN" altLang="en-US" dirty="0"/>
          </a:p>
        </p:txBody>
      </p:sp>
      <p:pic>
        <p:nvPicPr>
          <p:cNvPr id="5" name="图片 4" descr="图6"/>
          <p:cNvPicPr/>
          <p:nvPr/>
        </p:nvPicPr>
        <p:blipFill>
          <a:blip r:embed="rId2" cstate="print"/>
          <a:srcRect/>
          <a:stretch>
            <a:fillRect/>
          </a:stretch>
        </p:blipFill>
        <p:spPr bwMode="auto">
          <a:xfrm>
            <a:off x="1986280" y="2405697"/>
            <a:ext cx="5266690" cy="368490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zh-CN" altLang="en-US"/>
              <a:t>知识回顾</a:t>
            </a:r>
            <a:endParaRPr lang="en-US" altLang="zh-CN"/>
          </a:p>
        </p:txBody>
      </p:sp>
      <p:sp>
        <p:nvSpPr>
          <p:cNvPr id="305155" name="Rectangle 3"/>
          <p:cNvSpPr>
            <a:spLocks noGrp="1" noChangeArrowheads="1"/>
          </p:cNvSpPr>
          <p:nvPr>
            <p:ph type="body" idx="1"/>
          </p:nvPr>
        </p:nvSpPr>
        <p:spPr/>
        <p:txBody>
          <a:bodyPr/>
          <a:lstStyle/>
          <a:p>
            <a:r>
              <a:rPr lang="zh-CN" altLang="en-US" dirty="0"/>
              <a:t>如何攻陷控制一台主机？</a:t>
            </a:r>
          </a:p>
          <a:p>
            <a:pPr lvl="1"/>
            <a:r>
              <a:rPr lang="zh-CN" altLang="en-US" dirty="0"/>
              <a:t>网络侦察</a:t>
            </a:r>
          </a:p>
          <a:p>
            <a:pPr lvl="1"/>
            <a:r>
              <a:rPr lang="zh-CN" altLang="en-US" dirty="0"/>
              <a:t>网络扫描</a:t>
            </a:r>
            <a:endParaRPr lang="en-US" altLang="zh-CN" dirty="0"/>
          </a:p>
          <a:p>
            <a:pPr lvl="1"/>
            <a:r>
              <a:rPr lang="zh-CN" altLang="en-US" dirty="0"/>
              <a:t>网络监听</a:t>
            </a:r>
          </a:p>
          <a:p>
            <a:pPr lvl="1"/>
            <a:r>
              <a:rPr lang="zh-CN" altLang="en-US" dirty="0"/>
              <a:t>口令攻击</a:t>
            </a:r>
          </a:p>
          <a:p>
            <a:pPr lvl="1"/>
            <a:r>
              <a:rPr lang="zh-CN" altLang="en-US" dirty="0"/>
              <a:t>缓冲区溢出攻击</a:t>
            </a:r>
          </a:p>
          <a:p>
            <a:pPr lvl="1"/>
            <a:r>
              <a:rPr lang="zh-CN" altLang="en-US" dirty="0"/>
              <a:t>木马</a:t>
            </a:r>
          </a:p>
        </p:txBody>
      </p:sp>
      <p:sp>
        <p:nvSpPr>
          <p:cNvPr id="305156" name="AutoShape 4"/>
          <p:cNvSpPr>
            <a:spLocks noChangeArrowheads="1"/>
          </p:cNvSpPr>
          <p:nvPr/>
        </p:nvSpPr>
        <p:spPr bwMode="auto">
          <a:xfrm>
            <a:off x="5292725" y="3716338"/>
            <a:ext cx="3240088" cy="2233612"/>
          </a:xfrm>
          <a:prstGeom prst="cloudCallout">
            <a:avLst>
              <a:gd name="adj1" fmla="val -72194"/>
              <a:gd name="adj2" fmla="val -52486"/>
            </a:avLst>
          </a:prstGeom>
          <a:solidFill>
            <a:srgbClr val="CCFFFF">
              <a:alpha val="25999"/>
            </a:srgbClr>
          </a:solidFill>
          <a:ln w="9525">
            <a:solidFill>
              <a:schemeClr val="tx1"/>
            </a:solidFill>
            <a:round/>
          </a:ln>
          <a:effectLst/>
        </p:spPr>
        <p:txBody>
          <a:bodyPr anchor="ctr" anchorCtr="1"/>
          <a:lstStyle/>
          <a:p>
            <a:pPr algn="ctr"/>
            <a:r>
              <a:rPr lang="zh-CN" altLang="en-US" sz="2400" b="1">
                <a:solidFill>
                  <a:srgbClr val="990000"/>
                </a:solidFill>
                <a:ea typeface="黑体" panose="02010609060101010101" pitchFamily="49" charset="-122"/>
              </a:rPr>
              <a:t>    控制一台主机后如何把战果扩大到该局域网？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05155">
                                            <p:txEl>
                                              <p:pRg st="0" end="0"/>
                                            </p:txEl>
                                          </p:spTgt>
                                        </p:tgtEl>
                                        <p:attrNameLst>
                                          <p:attrName>style.visibility</p:attrName>
                                        </p:attrNameLst>
                                      </p:cBhvr>
                                      <p:to>
                                        <p:strVal val="visible"/>
                                      </p:to>
                                    </p:set>
                                    <p:anim calcmode="lin" valueType="num">
                                      <p:cBhvr>
                                        <p:cTn id="7" dur="500" fill="hold"/>
                                        <p:tgtEl>
                                          <p:spTgt spid="3051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0515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305155">
                                            <p:txEl>
                                              <p:pRg st="1" end="1"/>
                                            </p:txEl>
                                          </p:spTgt>
                                        </p:tgtEl>
                                        <p:attrNameLst>
                                          <p:attrName>style.visibility</p:attrName>
                                        </p:attrNameLst>
                                      </p:cBhvr>
                                      <p:to>
                                        <p:strVal val="visible"/>
                                      </p:to>
                                    </p:set>
                                    <p:anim calcmode="lin" valueType="num">
                                      <p:cBhvr>
                                        <p:cTn id="13" dur="1000" fill="hold"/>
                                        <p:tgtEl>
                                          <p:spTgt spid="305155">
                                            <p:txEl>
                                              <p:pRg st="1" end="1"/>
                                            </p:txEl>
                                          </p:spTgt>
                                        </p:tgtEl>
                                        <p:attrNameLst>
                                          <p:attrName>ppt_w</p:attrName>
                                        </p:attrNameLst>
                                      </p:cBhvr>
                                      <p:tavLst>
                                        <p:tav tm="0">
                                          <p:val>
                                            <p:strVal val="#ppt_w*0.70"/>
                                          </p:val>
                                        </p:tav>
                                        <p:tav tm="100000">
                                          <p:val>
                                            <p:strVal val="#ppt_w"/>
                                          </p:val>
                                        </p:tav>
                                      </p:tavLst>
                                    </p:anim>
                                    <p:anim calcmode="lin" valueType="num">
                                      <p:cBhvr>
                                        <p:cTn id="14" dur="1000" fill="hold"/>
                                        <p:tgtEl>
                                          <p:spTgt spid="305155">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305155">
                                            <p:txEl>
                                              <p:pRg st="1" end="1"/>
                                            </p:txEl>
                                          </p:spTgt>
                                        </p:tgtEl>
                                      </p:cBhvr>
                                    </p:animEffect>
                                  </p:childTnLst>
                                </p:cTn>
                              </p:par>
                              <p:par>
                                <p:cTn id="16" presetID="55" presetClass="entr" presetSubtype="0" fill="hold" nodeType="withEffect">
                                  <p:stCondLst>
                                    <p:cond delay="0"/>
                                  </p:stCondLst>
                                  <p:childTnLst>
                                    <p:set>
                                      <p:cBhvr>
                                        <p:cTn id="17" dur="1" fill="hold">
                                          <p:stCondLst>
                                            <p:cond delay="0"/>
                                          </p:stCondLst>
                                        </p:cTn>
                                        <p:tgtEl>
                                          <p:spTgt spid="305155">
                                            <p:txEl>
                                              <p:pRg st="2" end="2"/>
                                            </p:txEl>
                                          </p:spTgt>
                                        </p:tgtEl>
                                        <p:attrNameLst>
                                          <p:attrName>style.visibility</p:attrName>
                                        </p:attrNameLst>
                                      </p:cBhvr>
                                      <p:to>
                                        <p:strVal val="visible"/>
                                      </p:to>
                                    </p:set>
                                    <p:anim calcmode="lin" valueType="num">
                                      <p:cBhvr>
                                        <p:cTn id="18" dur="1000" fill="hold"/>
                                        <p:tgtEl>
                                          <p:spTgt spid="305155">
                                            <p:txEl>
                                              <p:pRg st="2" end="2"/>
                                            </p:txEl>
                                          </p:spTgt>
                                        </p:tgtEl>
                                        <p:attrNameLst>
                                          <p:attrName>ppt_w</p:attrName>
                                        </p:attrNameLst>
                                      </p:cBhvr>
                                      <p:tavLst>
                                        <p:tav tm="0">
                                          <p:val>
                                            <p:strVal val="#ppt_w*0.70"/>
                                          </p:val>
                                        </p:tav>
                                        <p:tav tm="100000">
                                          <p:val>
                                            <p:strVal val="#ppt_w"/>
                                          </p:val>
                                        </p:tav>
                                      </p:tavLst>
                                    </p:anim>
                                    <p:anim calcmode="lin" valueType="num">
                                      <p:cBhvr>
                                        <p:cTn id="19" dur="1000" fill="hold"/>
                                        <p:tgtEl>
                                          <p:spTgt spid="305155">
                                            <p:txEl>
                                              <p:pRg st="2" end="2"/>
                                            </p:txEl>
                                          </p:spTgt>
                                        </p:tgtEl>
                                        <p:attrNameLst>
                                          <p:attrName>ppt_h</p:attrName>
                                        </p:attrNameLst>
                                      </p:cBhvr>
                                      <p:tavLst>
                                        <p:tav tm="0">
                                          <p:val>
                                            <p:strVal val="#ppt_h"/>
                                          </p:val>
                                        </p:tav>
                                        <p:tav tm="100000">
                                          <p:val>
                                            <p:strVal val="#ppt_h"/>
                                          </p:val>
                                        </p:tav>
                                      </p:tavLst>
                                    </p:anim>
                                    <p:animEffect transition="in" filter="fade">
                                      <p:cBhvr>
                                        <p:cTn id="20" dur="1000"/>
                                        <p:tgtEl>
                                          <p:spTgt spid="305155">
                                            <p:txEl>
                                              <p:pRg st="2" end="2"/>
                                            </p:txEl>
                                          </p:spTgt>
                                        </p:tgtEl>
                                      </p:cBhvr>
                                    </p:animEffect>
                                  </p:childTnLst>
                                </p:cTn>
                              </p:par>
                              <p:par>
                                <p:cTn id="21" presetID="55" presetClass="entr" presetSubtype="0" fill="hold" nodeType="withEffect">
                                  <p:stCondLst>
                                    <p:cond delay="0"/>
                                  </p:stCondLst>
                                  <p:childTnLst>
                                    <p:set>
                                      <p:cBhvr>
                                        <p:cTn id="22" dur="1" fill="hold">
                                          <p:stCondLst>
                                            <p:cond delay="0"/>
                                          </p:stCondLst>
                                        </p:cTn>
                                        <p:tgtEl>
                                          <p:spTgt spid="305155">
                                            <p:txEl>
                                              <p:pRg st="3" end="3"/>
                                            </p:txEl>
                                          </p:spTgt>
                                        </p:tgtEl>
                                        <p:attrNameLst>
                                          <p:attrName>style.visibility</p:attrName>
                                        </p:attrNameLst>
                                      </p:cBhvr>
                                      <p:to>
                                        <p:strVal val="visible"/>
                                      </p:to>
                                    </p:set>
                                    <p:anim calcmode="lin" valueType="num">
                                      <p:cBhvr>
                                        <p:cTn id="23" dur="1000" fill="hold"/>
                                        <p:tgtEl>
                                          <p:spTgt spid="305155">
                                            <p:txEl>
                                              <p:pRg st="3" end="3"/>
                                            </p:txEl>
                                          </p:spTgt>
                                        </p:tgtEl>
                                        <p:attrNameLst>
                                          <p:attrName>ppt_w</p:attrName>
                                        </p:attrNameLst>
                                      </p:cBhvr>
                                      <p:tavLst>
                                        <p:tav tm="0">
                                          <p:val>
                                            <p:strVal val="#ppt_w*0.70"/>
                                          </p:val>
                                        </p:tav>
                                        <p:tav tm="100000">
                                          <p:val>
                                            <p:strVal val="#ppt_w"/>
                                          </p:val>
                                        </p:tav>
                                      </p:tavLst>
                                    </p:anim>
                                    <p:anim calcmode="lin" valueType="num">
                                      <p:cBhvr>
                                        <p:cTn id="24" dur="1000" fill="hold"/>
                                        <p:tgtEl>
                                          <p:spTgt spid="305155">
                                            <p:txEl>
                                              <p:pRg st="3" end="3"/>
                                            </p:txEl>
                                          </p:spTgt>
                                        </p:tgtEl>
                                        <p:attrNameLst>
                                          <p:attrName>ppt_h</p:attrName>
                                        </p:attrNameLst>
                                      </p:cBhvr>
                                      <p:tavLst>
                                        <p:tav tm="0">
                                          <p:val>
                                            <p:strVal val="#ppt_h"/>
                                          </p:val>
                                        </p:tav>
                                        <p:tav tm="100000">
                                          <p:val>
                                            <p:strVal val="#ppt_h"/>
                                          </p:val>
                                        </p:tav>
                                      </p:tavLst>
                                    </p:anim>
                                    <p:animEffect transition="in" filter="fade">
                                      <p:cBhvr>
                                        <p:cTn id="25" dur="1000"/>
                                        <p:tgtEl>
                                          <p:spTgt spid="305155">
                                            <p:txEl>
                                              <p:pRg st="3" end="3"/>
                                            </p:txEl>
                                          </p:spTgt>
                                        </p:tgtEl>
                                      </p:cBhvr>
                                    </p:animEffect>
                                  </p:childTnLst>
                                </p:cTn>
                              </p:par>
                              <p:par>
                                <p:cTn id="26" presetID="55" presetClass="entr" presetSubtype="0" fill="hold" nodeType="withEffect">
                                  <p:stCondLst>
                                    <p:cond delay="0"/>
                                  </p:stCondLst>
                                  <p:childTnLst>
                                    <p:set>
                                      <p:cBhvr>
                                        <p:cTn id="27" dur="1" fill="hold">
                                          <p:stCondLst>
                                            <p:cond delay="0"/>
                                          </p:stCondLst>
                                        </p:cTn>
                                        <p:tgtEl>
                                          <p:spTgt spid="305155">
                                            <p:txEl>
                                              <p:pRg st="4" end="4"/>
                                            </p:txEl>
                                          </p:spTgt>
                                        </p:tgtEl>
                                        <p:attrNameLst>
                                          <p:attrName>style.visibility</p:attrName>
                                        </p:attrNameLst>
                                      </p:cBhvr>
                                      <p:to>
                                        <p:strVal val="visible"/>
                                      </p:to>
                                    </p:set>
                                    <p:anim calcmode="lin" valueType="num">
                                      <p:cBhvr>
                                        <p:cTn id="28" dur="1000" fill="hold"/>
                                        <p:tgtEl>
                                          <p:spTgt spid="305155">
                                            <p:txEl>
                                              <p:pRg st="4" end="4"/>
                                            </p:txEl>
                                          </p:spTgt>
                                        </p:tgtEl>
                                        <p:attrNameLst>
                                          <p:attrName>ppt_w</p:attrName>
                                        </p:attrNameLst>
                                      </p:cBhvr>
                                      <p:tavLst>
                                        <p:tav tm="0">
                                          <p:val>
                                            <p:strVal val="#ppt_w*0.70"/>
                                          </p:val>
                                        </p:tav>
                                        <p:tav tm="100000">
                                          <p:val>
                                            <p:strVal val="#ppt_w"/>
                                          </p:val>
                                        </p:tav>
                                      </p:tavLst>
                                    </p:anim>
                                    <p:anim calcmode="lin" valueType="num">
                                      <p:cBhvr>
                                        <p:cTn id="29" dur="1000" fill="hold"/>
                                        <p:tgtEl>
                                          <p:spTgt spid="305155">
                                            <p:txEl>
                                              <p:pRg st="4" end="4"/>
                                            </p:txEl>
                                          </p:spTgt>
                                        </p:tgtEl>
                                        <p:attrNameLst>
                                          <p:attrName>ppt_h</p:attrName>
                                        </p:attrNameLst>
                                      </p:cBhvr>
                                      <p:tavLst>
                                        <p:tav tm="0">
                                          <p:val>
                                            <p:strVal val="#ppt_h"/>
                                          </p:val>
                                        </p:tav>
                                        <p:tav tm="100000">
                                          <p:val>
                                            <p:strVal val="#ppt_h"/>
                                          </p:val>
                                        </p:tav>
                                      </p:tavLst>
                                    </p:anim>
                                    <p:animEffect transition="in" filter="fade">
                                      <p:cBhvr>
                                        <p:cTn id="30" dur="1000"/>
                                        <p:tgtEl>
                                          <p:spTgt spid="305155">
                                            <p:txEl>
                                              <p:pRg st="4" end="4"/>
                                            </p:txEl>
                                          </p:spTgt>
                                        </p:tgtEl>
                                      </p:cBhvr>
                                    </p:animEffect>
                                  </p:childTnLst>
                                </p:cTn>
                              </p:par>
                              <p:par>
                                <p:cTn id="31" presetID="55" presetClass="entr" presetSubtype="0" fill="hold" nodeType="withEffect">
                                  <p:stCondLst>
                                    <p:cond delay="0"/>
                                  </p:stCondLst>
                                  <p:childTnLst>
                                    <p:set>
                                      <p:cBhvr>
                                        <p:cTn id="32" dur="1" fill="hold">
                                          <p:stCondLst>
                                            <p:cond delay="0"/>
                                          </p:stCondLst>
                                        </p:cTn>
                                        <p:tgtEl>
                                          <p:spTgt spid="305155">
                                            <p:txEl>
                                              <p:pRg st="5" end="5"/>
                                            </p:txEl>
                                          </p:spTgt>
                                        </p:tgtEl>
                                        <p:attrNameLst>
                                          <p:attrName>style.visibility</p:attrName>
                                        </p:attrNameLst>
                                      </p:cBhvr>
                                      <p:to>
                                        <p:strVal val="visible"/>
                                      </p:to>
                                    </p:set>
                                    <p:anim calcmode="lin" valueType="num">
                                      <p:cBhvr>
                                        <p:cTn id="33" dur="1000" fill="hold"/>
                                        <p:tgtEl>
                                          <p:spTgt spid="305155">
                                            <p:txEl>
                                              <p:pRg st="5" end="5"/>
                                            </p:txEl>
                                          </p:spTgt>
                                        </p:tgtEl>
                                        <p:attrNameLst>
                                          <p:attrName>ppt_w</p:attrName>
                                        </p:attrNameLst>
                                      </p:cBhvr>
                                      <p:tavLst>
                                        <p:tav tm="0">
                                          <p:val>
                                            <p:strVal val="#ppt_w*0.70"/>
                                          </p:val>
                                        </p:tav>
                                        <p:tav tm="100000">
                                          <p:val>
                                            <p:strVal val="#ppt_w"/>
                                          </p:val>
                                        </p:tav>
                                      </p:tavLst>
                                    </p:anim>
                                    <p:anim calcmode="lin" valueType="num">
                                      <p:cBhvr>
                                        <p:cTn id="34" dur="1000" fill="hold"/>
                                        <p:tgtEl>
                                          <p:spTgt spid="305155">
                                            <p:txEl>
                                              <p:pRg st="5" end="5"/>
                                            </p:txEl>
                                          </p:spTgt>
                                        </p:tgtEl>
                                        <p:attrNameLst>
                                          <p:attrName>ppt_h</p:attrName>
                                        </p:attrNameLst>
                                      </p:cBhvr>
                                      <p:tavLst>
                                        <p:tav tm="0">
                                          <p:val>
                                            <p:strVal val="#ppt_h"/>
                                          </p:val>
                                        </p:tav>
                                        <p:tav tm="100000">
                                          <p:val>
                                            <p:strVal val="#ppt_h"/>
                                          </p:val>
                                        </p:tav>
                                      </p:tavLst>
                                    </p:anim>
                                    <p:animEffect transition="in" filter="fade">
                                      <p:cBhvr>
                                        <p:cTn id="35" dur="1000"/>
                                        <p:tgtEl>
                                          <p:spTgt spid="305155">
                                            <p:txEl>
                                              <p:pRg st="5" end="5"/>
                                            </p:txEl>
                                          </p:spTgt>
                                        </p:tgtEl>
                                      </p:cBhvr>
                                    </p:animEffect>
                                  </p:childTnLst>
                                </p:cTn>
                              </p:par>
                              <p:par>
                                <p:cTn id="36" presetID="55" presetClass="entr" presetSubtype="0" fill="hold" nodeType="withEffect">
                                  <p:stCondLst>
                                    <p:cond delay="0"/>
                                  </p:stCondLst>
                                  <p:childTnLst>
                                    <p:set>
                                      <p:cBhvr>
                                        <p:cTn id="37" dur="1" fill="hold">
                                          <p:stCondLst>
                                            <p:cond delay="0"/>
                                          </p:stCondLst>
                                        </p:cTn>
                                        <p:tgtEl>
                                          <p:spTgt spid="305155">
                                            <p:txEl>
                                              <p:pRg st="6" end="6"/>
                                            </p:txEl>
                                          </p:spTgt>
                                        </p:tgtEl>
                                        <p:attrNameLst>
                                          <p:attrName>style.visibility</p:attrName>
                                        </p:attrNameLst>
                                      </p:cBhvr>
                                      <p:to>
                                        <p:strVal val="visible"/>
                                      </p:to>
                                    </p:set>
                                    <p:anim calcmode="lin" valueType="num">
                                      <p:cBhvr>
                                        <p:cTn id="38" dur="1000" fill="hold"/>
                                        <p:tgtEl>
                                          <p:spTgt spid="305155">
                                            <p:txEl>
                                              <p:pRg st="6" end="6"/>
                                            </p:txEl>
                                          </p:spTgt>
                                        </p:tgtEl>
                                        <p:attrNameLst>
                                          <p:attrName>ppt_w</p:attrName>
                                        </p:attrNameLst>
                                      </p:cBhvr>
                                      <p:tavLst>
                                        <p:tav tm="0">
                                          <p:val>
                                            <p:strVal val="#ppt_w*0.70"/>
                                          </p:val>
                                        </p:tav>
                                        <p:tav tm="100000">
                                          <p:val>
                                            <p:strVal val="#ppt_w"/>
                                          </p:val>
                                        </p:tav>
                                      </p:tavLst>
                                    </p:anim>
                                    <p:anim calcmode="lin" valueType="num">
                                      <p:cBhvr>
                                        <p:cTn id="39" dur="1000" fill="hold"/>
                                        <p:tgtEl>
                                          <p:spTgt spid="305155">
                                            <p:txEl>
                                              <p:pRg st="6" end="6"/>
                                            </p:txEl>
                                          </p:spTgt>
                                        </p:tgtEl>
                                        <p:attrNameLst>
                                          <p:attrName>ppt_h</p:attrName>
                                        </p:attrNameLst>
                                      </p:cBhvr>
                                      <p:tavLst>
                                        <p:tav tm="0">
                                          <p:val>
                                            <p:strVal val="#ppt_h"/>
                                          </p:val>
                                        </p:tav>
                                        <p:tav tm="100000">
                                          <p:val>
                                            <p:strVal val="#ppt_h"/>
                                          </p:val>
                                        </p:tav>
                                      </p:tavLst>
                                    </p:anim>
                                    <p:animEffect transition="in" filter="fade">
                                      <p:cBhvr>
                                        <p:cTn id="40" dur="1000"/>
                                        <p:tgtEl>
                                          <p:spTgt spid="30515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305156"/>
                                        </p:tgtEl>
                                        <p:attrNameLst>
                                          <p:attrName>style.visibility</p:attrName>
                                        </p:attrNameLst>
                                      </p:cBhvr>
                                      <p:to>
                                        <p:strVal val="visible"/>
                                      </p:to>
                                    </p:set>
                                    <p:anim calcmode="lin" valueType="num">
                                      <p:cBhvr>
                                        <p:cTn id="45" dur="500" fill="hold"/>
                                        <p:tgtEl>
                                          <p:spTgt spid="305156"/>
                                        </p:tgtEl>
                                        <p:attrNameLst>
                                          <p:attrName>ppt_w</p:attrName>
                                        </p:attrNameLst>
                                      </p:cBhvr>
                                      <p:tavLst>
                                        <p:tav tm="0">
                                          <p:val>
                                            <p:fltVal val="0"/>
                                          </p:val>
                                        </p:tav>
                                        <p:tav tm="100000">
                                          <p:val>
                                            <p:strVal val="#ppt_w"/>
                                          </p:val>
                                        </p:tav>
                                      </p:tavLst>
                                    </p:anim>
                                    <p:anim calcmode="lin" valueType="num">
                                      <p:cBhvr>
                                        <p:cTn id="46" dur="500" fill="hold"/>
                                        <p:tgtEl>
                                          <p:spTgt spid="3051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5938" y="1316038"/>
            <a:ext cx="8266112" cy="1541462"/>
          </a:xfrm>
        </p:spPr>
        <p:txBody>
          <a:bodyPr/>
          <a:lstStyle/>
          <a:p>
            <a:r>
              <a:rPr lang="zh-CN" altLang="en-US" sz="2400" dirty="0"/>
              <a:t>攻击停止后，目标主机的网关</a:t>
            </a:r>
            <a:r>
              <a:rPr lang="en-US" sz="2400" dirty="0"/>
              <a:t>MAC</a:t>
            </a:r>
            <a:r>
              <a:rPr lang="zh-CN" altLang="en-US" sz="2400" dirty="0"/>
              <a:t>地址恢复正常</a:t>
            </a:r>
          </a:p>
        </p:txBody>
      </p:sp>
      <p:sp>
        <p:nvSpPr>
          <p:cNvPr id="3" name="标题 2"/>
          <p:cNvSpPr>
            <a:spLocks noGrp="1"/>
          </p:cNvSpPr>
          <p:nvPr>
            <p:ph type="title"/>
          </p:nvPr>
        </p:nvSpPr>
        <p:spPr/>
        <p:txBody>
          <a:bodyPr/>
          <a:lstStyle/>
          <a:p>
            <a:r>
              <a:rPr lang="zh-CN" altLang="en-US" dirty="0"/>
              <a:t>网关欺骗　</a:t>
            </a:r>
            <a:r>
              <a:rPr lang="en-US" altLang="zh-CN" dirty="0"/>
              <a:t>ARP</a:t>
            </a:r>
            <a:endParaRPr lang="zh-CN" altLang="en-US" dirty="0"/>
          </a:p>
        </p:txBody>
      </p:sp>
      <p:pic>
        <p:nvPicPr>
          <p:cNvPr id="5" name="图片 4" descr="图3"/>
          <p:cNvPicPr/>
          <p:nvPr/>
        </p:nvPicPr>
        <p:blipFill>
          <a:blip r:embed="rId2" cstate="print"/>
          <a:srcRect/>
          <a:stretch>
            <a:fillRect/>
          </a:stretch>
        </p:blipFill>
        <p:spPr bwMode="auto">
          <a:xfrm>
            <a:off x="2019617" y="3017837"/>
            <a:ext cx="5276215" cy="24415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0654" y="1230923"/>
            <a:ext cx="8583345" cy="4730750"/>
          </a:xfrm>
        </p:spPr>
        <p:txBody>
          <a:bodyPr/>
          <a:lstStyle/>
          <a:p>
            <a:pPr marL="0" indent="0">
              <a:buNone/>
            </a:pPr>
            <a:r>
              <a:rPr lang="en-US" altLang="zh-CN" sz="2400" dirty="0"/>
              <a:t>ARP</a:t>
            </a:r>
            <a:r>
              <a:rPr lang="zh-CN" altLang="en-US" sz="2400" dirty="0"/>
              <a:t>（</a:t>
            </a:r>
            <a:r>
              <a:rPr lang="en-US" altLang="zh-CN" sz="2400" dirty="0"/>
              <a:t>Address Resolution Protocol</a:t>
            </a:r>
            <a:r>
              <a:rPr lang="zh-CN" altLang="en-US" sz="2400" dirty="0"/>
              <a:t>，地址解析协议）是一个位于</a:t>
            </a:r>
            <a:r>
              <a:rPr lang="en-US" altLang="zh-CN" sz="2400" dirty="0"/>
              <a:t>TCP/IP</a:t>
            </a:r>
            <a:r>
              <a:rPr lang="zh-CN" altLang="en-US" sz="2400" dirty="0"/>
              <a:t>协议栈中的网络层，负责将某个</a:t>
            </a:r>
            <a:r>
              <a:rPr lang="en-US" altLang="zh-CN" sz="2400" dirty="0"/>
              <a:t>IP</a:t>
            </a:r>
            <a:r>
              <a:rPr lang="zh-CN" altLang="en-US" sz="2400" dirty="0"/>
              <a:t>地址解析成对应的</a:t>
            </a:r>
            <a:r>
              <a:rPr lang="en-US" altLang="zh-CN" sz="2400" dirty="0"/>
              <a:t>MAC</a:t>
            </a:r>
            <a:r>
              <a:rPr lang="zh-CN" altLang="en-US" sz="2400" dirty="0"/>
              <a:t>地址。</a:t>
            </a:r>
          </a:p>
          <a:p>
            <a:pPr marL="0" indent="0">
              <a:buNone/>
            </a:pPr>
            <a:r>
              <a:rPr lang="en-US" altLang="zh-CN" sz="2400" dirty="0"/>
              <a:t>ARP</a:t>
            </a:r>
            <a:r>
              <a:rPr lang="zh-CN" altLang="en-US" sz="2400" dirty="0"/>
              <a:t>协议存在很多漏洞和不足，给计算机网络造成很大的隐患。首先</a:t>
            </a:r>
            <a:r>
              <a:rPr lang="en-US" altLang="zh-CN" sz="2400" dirty="0"/>
              <a:t>ARP</a:t>
            </a:r>
            <a:r>
              <a:rPr lang="zh-CN" altLang="en-US" sz="2400" dirty="0"/>
              <a:t>协议是以广播方式发送</a:t>
            </a:r>
            <a:r>
              <a:rPr lang="en-US" altLang="zh-CN" sz="2400" dirty="0"/>
              <a:t>ARP</a:t>
            </a:r>
            <a:r>
              <a:rPr lang="zh-CN" altLang="en-US" sz="2400" dirty="0"/>
              <a:t>请求的，只要是同一个网段内主机都可以收到，这就为攻击者以可乘之机，攻击者可以发送大量的</a:t>
            </a:r>
            <a:r>
              <a:rPr lang="en-US" altLang="zh-CN" sz="2400" dirty="0"/>
              <a:t>ARP</a:t>
            </a:r>
            <a:r>
              <a:rPr lang="zh-CN" altLang="en-US" sz="2400" dirty="0"/>
              <a:t>请求包，阻塞正常网络宽带，使局域网中有限的网络资源被无用的广播信息所占用，造成网络拥堵；其次</a:t>
            </a:r>
            <a:r>
              <a:rPr lang="en-US" altLang="zh-CN" sz="2400" dirty="0"/>
              <a:t>ARP</a:t>
            </a:r>
            <a:r>
              <a:rPr lang="zh-CN" altLang="en-US" sz="2400" dirty="0"/>
              <a:t>协议没有安全认证机制，因为局域网内主机是建立在信任的基础上的，所以只要主机接收到</a:t>
            </a:r>
            <a:r>
              <a:rPr lang="en-US" altLang="zh-CN" sz="2400" dirty="0"/>
              <a:t>ARP</a:t>
            </a:r>
            <a:r>
              <a:rPr lang="zh-CN" altLang="en-US" sz="2400" dirty="0"/>
              <a:t>应答包，都会缓存在</a:t>
            </a:r>
            <a:r>
              <a:rPr lang="en-US" altLang="zh-CN" sz="2400" dirty="0"/>
              <a:t>ARP</a:t>
            </a:r>
            <a:r>
              <a:rPr lang="zh-CN" altLang="en-US" sz="2400" dirty="0"/>
              <a:t>表中，这就为</a:t>
            </a:r>
            <a:r>
              <a:rPr lang="en-US" altLang="zh-CN" sz="2400" dirty="0"/>
              <a:t>ARP</a:t>
            </a:r>
            <a:r>
              <a:rPr lang="zh-CN" altLang="en-US" sz="2400" dirty="0"/>
              <a:t>欺骗提供了可能。攻击者可以发送错误的</a:t>
            </a:r>
            <a:r>
              <a:rPr lang="en-US" altLang="zh-CN" sz="2400" dirty="0"/>
              <a:t>IP</a:t>
            </a:r>
            <a:r>
              <a:rPr lang="zh-CN" altLang="en-US" sz="2400" dirty="0"/>
              <a:t>地址</a:t>
            </a:r>
            <a:r>
              <a:rPr lang="en-US" altLang="zh-CN" sz="2400" dirty="0"/>
              <a:t>MAC</a:t>
            </a:r>
            <a:r>
              <a:rPr lang="zh-CN" altLang="en-US" sz="2400" dirty="0"/>
              <a:t>地址的映射关系。</a:t>
            </a:r>
          </a:p>
        </p:txBody>
      </p:sp>
      <p:sp>
        <p:nvSpPr>
          <p:cNvPr id="3" name="标题 2"/>
          <p:cNvSpPr>
            <a:spLocks noGrp="1"/>
          </p:cNvSpPr>
          <p:nvPr>
            <p:ph type="title"/>
          </p:nvPr>
        </p:nvSpPr>
        <p:spPr/>
        <p:txBody>
          <a:bodyPr/>
          <a:lstStyle/>
          <a:p>
            <a:r>
              <a:rPr lang="en-US" altLang="zh-CN"/>
              <a:t>ARP</a:t>
            </a:r>
            <a:r>
              <a:rPr lang="zh-CN" altLang="en-US"/>
              <a:t>攻击</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1020763" y="196850"/>
            <a:ext cx="7451725" cy="792163"/>
          </a:xfrm>
        </p:spPr>
        <p:txBody>
          <a:bodyPr/>
          <a:lstStyle/>
          <a:p>
            <a:r>
              <a:rPr lang="en-US" altLang="zh-CN" sz="3600" dirty="0"/>
              <a:t>(</a:t>
            </a:r>
            <a:r>
              <a:rPr lang="zh-CN" altLang="en-US" sz="3600" dirty="0"/>
              <a:t>五</a:t>
            </a:r>
            <a:r>
              <a:rPr lang="en-US" altLang="zh-CN" sz="3600" dirty="0"/>
              <a:t>)</a:t>
            </a:r>
            <a:r>
              <a:rPr lang="zh-CN" altLang="en-US" sz="3600" dirty="0"/>
              <a:t>交换网络监听：端口盗用</a:t>
            </a:r>
          </a:p>
        </p:txBody>
      </p:sp>
      <p:sp>
        <p:nvSpPr>
          <p:cNvPr id="335875" name="Line 3"/>
          <p:cNvSpPr>
            <a:spLocks noChangeShapeType="1"/>
          </p:cNvSpPr>
          <p:nvPr/>
        </p:nvSpPr>
        <p:spPr bwMode="auto">
          <a:xfrm>
            <a:off x="8243888" y="979488"/>
            <a:ext cx="0" cy="5399087"/>
          </a:xfrm>
          <a:prstGeom prst="line">
            <a:avLst/>
          </a:prstGeom>
          <a:noFill/>
          <a:ln w="22225">
            <a:solidFill>
              <a:schemeClr val="tx1"/>
            </a:solidFill>
            <a:round/>
          </a:ln>
          <a:effectLst/>
        </p:spPr>
        <p:txBody>
          <a:bodyPr/>
          <a:lstStyle/>
          <a:p>
            <a:endParaRPr lang="zh-CN" altLang="en-US"/>
          </a:p>
        </p:txBody>
      </p:sp>
      <p:pic>
        <p:nvPicPr>
          <p:cNvPr id="335876" name="Picture 4" descr="snap"/>
          <p:cNvPicPr>
            <a:picLocks noChangeAspect="1" noChangeArrowheads="1"/>
          </p:cNvPicPr>
          <p:nvPr/>
        </p:nvPicPr>
        <p:blipFill>
          <a:blip r:embed="rId3" cstate="print"/>
          <a:srcRect/>
          <a:stretch>
            <a:fillRect/>
          </a:stretch>
        </p:blipFill>
        <p:spPr bwMode="auto">
          <a:xfrm>
            <a:off x="1116013" y="3473450"/>
            <a:ext cx="720725" cy="650875"/>
          </a:xfrm>
          <a:prstGeom prst="rect">
            <a:avLst/>
          </a:prstGeom>
          <a:noFill/>
        </p:spPr>
      </p:pic>
      <p:pic>
        <p:nvPicPr>
          <p:cNvPr id="335877" name="Picture 5" descr="snap"/>
          <p:cNvPicPr>
            <a:picLocks noChangeAspect="1" noChangeArrowheads="1"/>
          </p:cNvPicPr>
          <p:nvPr/>
        </p:nvPicPr>
        <p:blipFill>
          <a:blip r:embed="rId3" cstate="print"/>
          <a:srcRect/>
          <a:stretch>
            <a:fillRect/>
          </a:stretch>
        </p:blipFill>
        <p:spPr bwMode="auto">
          <a:xfrm>
            <a:off x="3876675" y="1338263"/>
            <a:ext cx="720725" cy="650875"/>
          </a:xfrm>
          <a:prstGeom prst="rect">
            <a:avLst/>
          </a:prstGeom>
          <a:noFill/>
        </p:spPr>
      </p:pic>
      <p:pic>
        <p:nvPicPr>
          <p:cNvPr id="335878" name="Picture 6" descr="snap"/>
          <p:cNvPicPr>
            <a:picLocks noChangeAspect="1" noChangeArrowheads="1"/>
          </p:cNvPicPr>
          <p:nvPr/>
        </p:nvPicPr>
        <p:blipFill>
          <a:blip r:embed="rId4" cstate="print"/>
          <a:srcRect/>
          <a:stretch>
            <a:fillRect/>
          </a:stretch>
        </p:blipFill>
        <p:spPr bwMode="auto">
          <a:xfrm>
            <a:off x="8027988" y="3403600"/>
            <a:ext cx="554037" cy="792163"/>
          </a:xfrm>
          <a:prstGeom prst="rect">
            <a:avLst/>
          </a:prstGeom>
          <a:noFill/>
        </p:spPr>
      </p:pic>
      <p:sp>
        <p:nvSpPr>
          <p:cNvPr id="335879" name="Oval 7"/>
          <p:cNvSpPr>
            <a:spLocks noChangeArrowheads="1"/>
          </p:cNvSpPr>
          <p:nvPr/>
        </p:nvSpPr>
        <p:spPr bwMode="auto">
          <a:xfrm>
            <a:off x="3924300" y="3500438"/>
            <a:ext cx="647700" cy="608012"/>
          </a:xfrm>
          <a:prstGeom prst="ellipse">
            <a:avLst/>
          </a:prstGeom>
          <a:solidFill>
            <a:srgbClr val="808080"/>
          </a:solidFill>
          <a:ln w="9525">
            <a:solidFill>
              <a:srgbClr val="333333"/>
            </a:solidFill>
            <a:round/>
          </a:ln>
          <a:effectLst/>
        </p:spPr>
        <p:txBody>
          <a:bodyPr wrap="none" anchor="ctr"/>
          <a:lstStyle/>
          <a:p>
            <a:pPr algn="ctr"/>
            <a:r>
              <a:rPr lang="zh-CN" altLang="en-US" sz="1600" b="1">
                <a:solidFill>
                  <a:schemeClr val="bg1"/>
                </a:solidFill>
                <a:latin typeface="Times New Roman" panose="02020603050405020304" pitchFamily="18" charset="0"/>
                <a:ea typeface="黑体" panose="02010609060101010101" pitchFamily="49" charset="-122"/>
              </a:rPr>
              <a:t>交换机 </a:t>
            </a:r>
          </a:p>
        </p:txBody>
      </p:sp>
      <p:cxnSp>
        <p:nvCxnSpPr>
          <p:cNvPr id="335880" name="AutoShape 8"/>
          <p:cNvCxnSpPr>
            <a:cxnSpLocks noChangeShapeType="1"/>
            <a:stCxn id="335879" idx="6"/>
            <a:endCxn id="0" idx="1"/>
          </p:cNvCxnSpPr>
          <p:nvPr/>
        </p:nvCxnSpPr>
        <p:spPr bwMode="auto">
          <a:xfrm flipV="1">
            <a:off x="4572000" y="3800475"/>
            <a:ext cx="3455988" cy="4763"/>
          </a:xfrm>
          <a:prstGeom prst="straightConnector1">
            <a:avLst/>
          </a:prstGeom>
          <a:noFill/>
          <a:ln w="15875">
            <a:solidFill>
              <a:schemeClr val="tx1"/>
            </a:solidFill>
            <a:round/>
          </a:ln>
          <a:effectLst/>
        </p:spPr>
      </p:cxnSp>
      <p:cxnSp>
        <p:nvCxnSpPr>
          <p:cNvPr id="335881" name="AutoShape 9"/>
          <p:cNvCxnSpPr>
            <a:cxnSpLocks noChangeShapeType="1"/>
            <a:stCxn id="0" idx="3"/>
            <a:endCxn id="335879" idx="2"/>
          </p:cNvCxnSpPr>
          <p:nvPr/>
        </p:nvCxnSpPr>
        <p:spPr bwMode="auto">
          <a:xfrm>
            <a:off x="1836738" y="3798888"/>
            <a:ext cx="2087562" cy="6350"/>
          </a:xfrm>
          <a:prstGeom prst="straightConnector1">
            <a:avLst/>
          </a:prstGeom>
          <a:noFill/>
          <a:ln w="15875">
            <a:solidFill>
              <a:schemeClr val="tx1"/>
            </a:solidFill>
            <a:round/>
          </a:ln>
          <a:effectLst/>
        </p:spPr>
      </p:cxnSp>
      <p:cxnSp>
        <p:nvCxnSpPr>
          <p:cNvPr id="335882" name="AutoShape 10"/>
          <p:cNvCxnSpPr>
            <a:cxnSpLocks noChangeShapeType="1"/>
            <a:stCxn id="0" idx="2"/>
            <a:endCxn id="335879" idx="0"/>
          </p:cNvCxnSpPr>
          <p:nvPr/>
        </p:nvCxnSpPr>
        <p:spPr bwMode="auto">
          <a:xfrm>
            <a:off x="4237038" y="1989138"/>
            <a:ext cx="11112" cy="1511300"/>
          </a:xfrm>
          <a:prstGeom prst="straightConnector1">
            <a:avLst/>
          </a:prstGeom>
          <a:noFill/>
          <a:ln w="15875">
            <a:solidFill>
              <a:schemeClr val="tx1"/>
            </a:solidFill>
            <a:round/>
          </a:ln>
          <a:effectLst/>
        </p:spPr>
      </p:cxnSp>
      <p:pic>
        <p:nvPicPr>
          <p:cNvPr id="335883" name="Picture 11" descr="snap"/>
          <p:cNvPicPr>
            <a:picLocks noChangeAspect="1" noChangeArrowheads="1"/>
          </p:cNvPicPr>
          <p:nvPr/>
        </p:nvPicPr>
        <p:blipFill>
          <a:blip r:embed="rId5" cstate="print"/>
          <a:srcRect/>
          <a:stretch>
            <a:fillRect/>
          </a:stretch>
        </p:blipFill>
        <p:spPr bwMode="auto">
          <a:xfrm>
            <a:off x="3851275" y="5573713"/>
            <a:ext cx="792163" cy="727075"/>
          </a:xfrm>
          <a:prstGeom prst="rect">
            <a:avLst/>
          </a:prstGeom>
          <a:noFill/>
        </p:spPr>
      </p:pic>
      <p:cxnSp>
        <p:nvCxnSpPr>
          <p:cNvPr id="335884" name="AutoShape 12"/>
          <p:cNvCxnSpPr>
            <a:cxnSpLocks noChangeShapeType="1"/>
            <a:stCxn id="0" idx="0"/>
            <a:endCxn id="335879" idx="4"/>
          </p:cNvCxnSpPr>
          <p:nvPr/>
        </p:nvCxnSpPr>
        <p:spPr bwMode="auto">
          <a:xfrm flipV="1">
            <a:off x="4248150" y="4108450"/>
            <a:ext cx="0" cy="1465263"/>
          </a:xfrm>
          <a:prstGeom prst="straightConnector1">
            <a:avLst/>
          </a:prstGeom>
          <a:noFill/>
          <a:ln w="15875">
            <a:solidFill>
              <a:schemeClr val="tx1"/>
            </a:solidFill>
            <a:round/>
          </a:ln>
          <a:effectLst/>
        </p:spPr>
      </p:cxnSp>
      <p:sp>
        <p:nvSpPr>
          <p:cNvPr id="335885" name="Text Box 13"/>
          <p:cNvSpPr txBox="1">
            <a:spLocks noChangeArrowheads="1"/>
          </p:cNvSpPr>
          <p:nvPr/>
        </p:nvSpPr>
        <p:spPr bwMode="auto">
          <a:xfrm>
            <a:off x="7523163" y="979488"/>
            <a:ext cx="720725" cy="366712"/>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内网</a:t>
            </a:r>
            <a:endParaRPr lang="en-US" altLang="zh-CN" b="1">
              <a:latin typeface="Times New Roman" panose="02020603050405020304" pitchFamily="18" charset="0"/>
              <a:ea typeface="黑体" panose="02010609060101010101" pitchFamily="49" charset="-122"/>
            </a:endParaRPr>
          </a:p>
        </p:txBody>
      </p:sp>
      <p:sp>
        <p:nvSpPr>
          <p:cNvPr id="335886" name="Text Box 14"/>
          <p:cNvSpPr txBox="1">
            <a:spLocks noChangeArrowheads="1"/>
          </p:cNvSpPr>
          <p:nvPr/>
        </p:nvSpPr>
        <p:spPr bwMode="auto">
          <a:xfrm>
            <a:off x="8243888" y="979488"/>
            <a:ext cx="792162" cy="366712"/>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外网</a:t>
            </a:r>
            <a:endParaRPr lang="en-US" altLang="zh-CN" b="1">
              <a:latin typeface="Times New Roman" panose="02020603050405020304" pitchFamily="18" charset="0"/>
              <a:ea typeface="黑体" panose="02010609060101010101" pitchFamily="49" charset="-122"/>
            </a:endParaRPr>
          </a:p>
        </p:txBody>
      </p:sp>
      <p:sp>
        <p:nvSpPr>
          <p:cNvPr id="335887" name="Line 15"/>
          <p:cNvSpPr>
            <a:spLocks noChangeShapeType="1"/>
          </p:cNvSpPr>
          <p:nvPr/>
        </p:nvSpPr>
        <p:spPr bwMode="auto">
          <a:xfrm>
            <a:off x="8531225" y="3803650"/>
            <a:ext cx="433388" cy="0"/>
          </a:xfrm>
          <a:prstGeom prst="line">
            <a:avLst/>
          </a:prstGeom>
          <a:noFill/>
          <a:ln w="15875">
            <a:solidFill>
              <a:schemeClr val="tx1"/>
            </a:solidFill>
            <a:round/>
          </a:ln>
          <a:effectLst/>
        </p:spPr>
        <p:txBody>
          <a:bodyPr/>
          <a:lstStyle/>
          <a:p>
            <a:endParaRPr lang="zh-CN" altLang="en-US"/>
          </a:p>
        </p:txBody>
      </p:sp>
      <p:sp>
        <p:nvSpPr>
          <p:cNvPr id="335888" name="Text Box 16"/>
          <p:cNvSpPr txBox="1">
            <a:spLocks noChangeArrowheads="1"/>
          </p:cNvSpPr>
          <p:nvPr/>
        </p:nvSpPr>
        <p:spPr bwMode="auto">
          <a:xfrm>
            <a:off x="2759075" y="1127125"/>
            <a:ext cx="1584325" cy="366713"/>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A:10.10.10.1</a:t>
            </a:r>
          </a:p>
        </p:txBody>
      </p:sp>
      <p:sp>
        <p:nvSpPr>
          <p:cNvPr id="335889" name="Text Box 17"/>
          <p:cNvSpPr txBox="1">
            <a:spLocks noChangeArrowheads="1"/>
          </p:cNvSpPr>
          <p:nvPr/>
        </p:nvSpPr>
        <p:spPr bwMode="auto">
          <a:xfrm>
            <a:off x="468313" y="4195763"/>
            <a:ext cx="1584325" cy="366712"/>
          </a:xfrm>
          <a:prstGeom prst="rect">
            <a:avLst/>
          </a:prstGeom>
          <a:noFill/>
          <a:ln w="9525">
            <a:noFill/>
            <a:miter lim="800000"/>
          </a:ln>
          <a:effectLst/>
        </p:spPr>
        <p:txBody>
          <a:bodyPr>
            <a:spAutoFit/>
          </a:bodyPr>
          <a:lstStyle/>
          <a:p>
            <a:r>
              <a:rPr lang="en-US" altLang="zh-CN" b="1">
                <a:latin typeface="Times New Roman" panose="02020603050405020304" pitchFamily="18" charset="0"/>
                <a:ea typeface="宋体" panose="02010600030101010101" pitchFamily="2" charset="-122"/>
              </a:rPr>
              <a:t>B:10.10.10.2</a:t>
            </a:r>
          </a:p>
        </p:txBody>
      </p:sp>
      <p:sp>
        <p:nvSpPr>
          <p:cNvPr id="335890" name="Text Box 18"/>
          <p:cNvSpPr txBox="1">
            <a:spLocks noChangeArrowheads="1"/>
          </p:cNvSpPr>
          <p:nvPr/>
        </p:nvSpPr>
        <p:spPr bwMode="auto">
          <a:xfrm>
            <a:off x="3376613" y="6328909"/>
            <a:ext cx="1584325" cy="366712"/>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C:10.10.10.3</a:t>
            </a:r>
          </a:p>
        </p:txBody>
      </p:sp>
      <p:sp>
        <p:nvSpPr>
          <p:cNvPr id="335891" name="Text Box 19"/>
          <p:cNvSpPr txBox="1">
            <a:spLocks noChangeArrowheads="1"/>
          </p:cNvSpPr>
          <p:nvPr/>
        </p:nvSpPr>
        <p:spPr bwMode="auto">
          <a:xfrm>
            <a:off x="7019925" y="3770313"/>
            <a:ext cx="1295400" cy="641350"/>
          </a:xfrm>
          <a:prstGeom prst="rect">
            <a:avLst/>
          </a:prstGeom>
          <a:noFill/>
          <a:ln w="9525">
            <a:noFill/>
            <a:miter lim="800000"/>
          </a:ln>
          <a:effectLst/>
        </p:spPr>
        <p:txBody>
          <a:bodyPr>
            <a:spAutoFit/>
          </a:bodyPr>
          <a:lstStyle/>
          <a:p>
            <a:r>
              <a:rPr lang="zh-CN" altLang="en-US" b="1">
                <a:ea typeface="宋体" panose="02010600030101010101" pitchFamily="2" charset="-122"/>
              </a:rPr>
              <a:t>路由器</a:t>
            </a:r>
            <a:r>
              <a:rPr lang="en-US" altLang="zh-CN" b="1">
                <a:ea typeface="宋体" panose="02010600030101010101" pitchFamily="2" charset="-122"/>
              </a:rPr>
              <a:t>R:</a:t>
            </a:r>
            <a:r>
              <a:rPr lang="en-US" altLang="zh-CN">
                <a:ea typeface="宋体" panose="02010600030101010101" pitchFamily="2" charset="-122"/>
              </a:rPr>
              <a:t> </a:t>
            </a:r>
            <a:endParaRPr lang="en-US" altLang="zh-CN" b="1">
              <a:latin typeface="Times New Roman" panose="02020603050405020304" pitchFamily="18" charset="0"/>
              <a:ea typeface="宋体" panose="02010600030101010101" pitchFamily="2" charset="-122"/>
            </a:endParaRPr>
          </a:p>
          <a:p>
            <a:r>
              <a:rPr lang="en-US" altLang="zh-CN" b="1">
                <a:latin typeface="Times New Roman" panose="02020603050405020304" pitchFamily="18" charset="0"/>
                <a:ea typeface="宋体" panose="02010600030101010101" pitchFamily="2" charset="-122"/>
              </a:rPr>
              <a:t>10.10.10.8</a:t>
            </a:r>
          </a:p>
        </p:txBody>
      </p:sp>
      <p:sp>
        <p:nvSpPr>
          <p:cNvPr id="335892" name="AutoShape 20"/>
          <p:cNvSpPr>
            <a:spLocks noChangeArrowheads="1"/>
          </p:cNvSpPr>
          <p:nvPr/>
        </p:nvSpPr>
        <p:spPr bwMode="auto">
          <a:xfrm>
            <a:off x="5040881" y="5070476"/>
            <a:ext cx="3657597" cy="1631949"/>
          </a:xfrm>
          <a:prstGeom prst="wedgeRectCallout">
            <a:avLst>
              <a:gd name="adj1" fmla="val -41972"/>
              <a:gd name="adj2" fmla="val -92569"/>
            </a:avLst>
          </a:prstGeom>
          <a:solidFill>
            <a:srgbClr val="CCECFF"/>
          </a:solidFill>
          <a:ln w="38100">
            <a:solidFill>
              <a:schemeClr val="tx1"/>
            </a:solidFill>
            <a:miter lim="800000"/>
          </a:ln>
          <a:effectLst/>
        </p:spPr>
        <p:txBody>
          <a:bodyPr anchor="ctr" anchorCtr="1"/>
          <a:lstStyle/>
          <a:p>
            <a:pPr algn="ctr"/>
            <a:r>
              <a:rPr lang="zh-CN" altLang="en-US" b="1" dirty="0">
                <a:solidFill>
                  <a:srgbClr val="990000"/>
                </a:solidFill>
                <a:latin typeface="Times New Roman" panose="02020603050405020304" pitchFamily="18" charset="0"/>
                <a:ea typeface="黑体" panose="02010609060101010101" pitchFamily="49" charset="-122"/>
              </a:rPr>
              <a:t>步骤</a:t>
            </a:r>
            <a:r>
              <a:rPr lang="en-US" altLang="zh-CN" b="1" dirty="0">
                <a:solidFill>
                  <a:srgbClr val="990000"/>
                </a:solidFill>
                <a:latin typeface="Times New Roman" panose="02020603050405020304" pitchFamily="18" charset="0"/>
                <a:ea typeface="黑体" panose="02010609060101010101" pitchFamily="49" charset="-122"/>
              </a:rPr>
              <a:t>1</a:t>
            </a:r>
            <a:r>
              <a:rPr lang="zh-CN" altLang="en-US" b="1" dirty="0">
                <a:solidFill>
                  <a:srgbClr val="000099"/>
                </a:solidFill>
                <a:latin typeface="Times New Roman" panose="02020603050405020304" pitchFamily="18" charset="0"/>
                <a:ea typeface="黑体" panose="02010609060101010101" pitchFamily="49" charset="-122"/>
              </a:rPr>
              <a:t>：发送伪造以太网帧：源</a:t>
            </a:r>
            <a:r>
              <a:rPr lang="en-US" altLang="zh-CN" b="1" dirty="0">
                <a:solidFill>
                  <a:srgbClr val="000099"/>
                </a:solidFill>
                <a:ea typeface="黑体" panose="02010609060101010101" pitchFamily="49" charset="-122"/>
              </a:rPr>
              <a:t>MAC</a:t>
            </a:r>
            <a:r>
              <a:rPr lang="zh-CN" altLang="en-US" b="1" dirty="0">
                <a:solidFill>
                  <a:srgbClr val="000099"/>
                </a:solidFill>
                <a:latin typeface="Times New Roman" panose="02020603050405020304" pitchFamily="18" charset="0"/>
                <a:ea typeface="黑体" panose="02010609060101010101" pitchFamily="49" charset="-122"/>
              </a:rPr>
              <a:t>为受害者的</a:t>
            </a:r>
            <a:r>
              <a:rPr lang="en-US" altLang="zh-CN" b="1" dirty="0">
                <a:solidFill>
                  <a:srgbClr val="000099"/>
                </a:solidFill>
                <a:ea typeface="黑体" panose="02010609060101010101" pitchFamily="49" charset="-122"/>
              </a:rPr>
              <a:t>MAC</a:t>
            </a:r>
            <a:r>
              <a:rPr lang="zh-CN" altLang="en-US" b="1" dirty="0">
                <a:solidFill>
                  <a:srgbClr val="000099"/>
                </a:solidFill>
                <a:latin typeface="Times New Roman" panose="02020603050405020304" pitchFamily="18" charset="0"/>
                <a:ea typeface="黑体" panose="02010609060101010101" pitchFamily="49" charset="-122"/>
              </a:rPr>
              <a:t>；目的</a:t>
            </a:r>
            <a:r>
              <a:rPr lang="en-US" altLang="zh-CN" b="1" dirty="0">
                <a:solidFill>
                  <a:srgbClr val="000099"/>
                </a:solidFill>
                <a:ea typeface="黑体" panose="02010609060101010101" pitchFamily="49" charset="-122"/>
              </a:rPr>
              <a:t>MAC</a:t>
            </a:r>
            <a:r>
              <a:rPr lang="zh-CN" altLang="en-US" b="1" dirty="0">
                <a:solidFill>
                  <a:srgbClr val="000099"/>
                </a:solidFill>
                <a:latin typeface="Times New Roman" panose="02020603050405020304" pitchFamily="18" charset="0"/>
                <a:ea typeface="黑体" panose="02010609060101010101" pitchFamily="49" charset="-122"/>
              </a:rPr>
              <a:t>为攻击者的</a:t>
            </a:r>
            <a:r>
              <a:rPr lang="en-US" altLang="zh-CN" b="1" dirty="0">
                <a:solidFill>
                  <a:srgbClr val="000099"/>
                </a:solidFill>
                <a:ea typeface="黑体" panose="02010609060101010101" pitchFamily="49" charset="-122"/>
              </a:rPr>
              <a:t>MAC</a:t>
            </a:r>
            <a:r>
              <a:rPr lang="zh-CN" altLang="en-US" b="1" dirty="0">
                <a:solidFill>
                  <a:srgbClr val="000099"/>
                </a:solidFill>
                <a:latin typeface="Times New Roman" panose="02020603050405020304" pitchFamily="18" charset="0"/>
                <a:ea typeface="黑体" panose="02010609060101010101" pitchFamily="49" charset="-122"/>
              </a:rPr>
              <a:t>。交换机收到此帧数据后，更新端口与</a:t>
            </a:r>
            <a:r>
              <a:rPr lang="en-US" altLang="zh-CN" b="1" dirty="0">
                <a:solidFill>
                  <a:srgbClr val="000099"/>
                </a:solidFill>
                <a:latin typeface="Times New Roman" panose="02020603050405020304" pitchFamily="18" charset="0"/>
                <a:ea typeface="黑体" panose="02010609060101010101" pitchFamily="49" charset="-122"/>
              </a:rPr>
              <a:t>MAC</a:t>
            </a:r>
            <a:r>
              <a:rPr lang="zh-CN" altLang="en-US" b="1" dirty="0">
                <a:solidFill>
                  <a:srgbClr val="000099"/>
                </a:solidFill>
                <a:latin typeface="Times New Roman" panose="02020603050405020304" pitchFamily="18" charset="0"/>
                <a:ea typeface="黑体" panose="02010609060101010101" pitchFamily="49" charset="-122"/>
              </a:rPr>
              <a:t>地址对照表，产生一条错误记录</a:t>
            </a:r>
          </a:p>
        </p:txBody>
      </p:sp>
      <p:sp>
        <p:nvSpPr>
          <p:cNvPr id="335893" name="Text Box 21"/>
          <p:cNvSpPr txBox="1">
            <a:spLocks noChangeArrowheads="1"/>
          </p:cNvSpPr>
          <p:nvPr/>
        </p:nvSpPr>
        <p:spPr bwMode="auto">
          <a:xfrm>
            <a:off x="3924300" y="3211513"/>
            <a:ext cx="374650" cy="366712"/>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1 </a:t>
            </a:r>
          </a:p>
        </p:txBody>
      </p:sp>
      <p:sp>
        <p:nvSpPr>
          <p:cNvPr id="335894" name="Text Box 22"/>
          <p:cNvSpPr txBox="1">
            <a:spLocks noChangeArrowheads="1"/>
          </p:cNvSpPr>
          <p:nvPr/>
        </p:nvSpPr>
        <p:spPr bwMode="auto">
          <a:xfrm>
            <a:off x="3621088" y="3763963"/>
            <a:ext cx="374650" cy="366712"/>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2 </a:t>
            </a:r>
          </a:p>
        </p:txBody>
      </p:sp>
      <p:sp>
        <p:nvSpPr>
          <p:cNvPr id="335895" name="Text Box 23"/>
          <p:cNvSpPr txBox="1">
            <a:spLocks noChangeArrowheads="1"/>
          </p:cNvSpPr>
          <p:nvPr/>
        </p:nvSpPr>
        <p:spPr bwMode="auto">
          <a:xfrm>
            <a:off x="4211638" y="4051300"/>
            <a:ext cx="374650" cy="366713"/>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3 </a:t>
            </a:r>
          </a:p>
        </p:txBody>
      </p:sp>
      <p:sp>
        <p:nvSpPr>
          <p:cNvPr id="335896" name="Text Box 24"/>
          <p:cNvSpPr txBox="1">
            <a:spLocks noChangeArrowheads="1"/>
          </p:cNvSpPr>
          <p:nvPr/>
        </p:nvSpPr>
        <p:spPr bwMode="auto">
          <a:xfrm>
            <a:off x="4500563" y="3468688"/>
            <a:ext cx="374650" cy="366712"/>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4 </a:t>
            </a:r>
          </a:p>
        </p:txBody>
      </p:sp>
      <p:grpSp>
        <p:nvGrpSpPr>
          <p:cNvPr id="2" name="Group 25"/>
          <p:cNvGrpSpPr/>
          <p:nvPr/>
        </p:nvGrpSpPr>
        <p:grpSpPr bwMode="auto">
          <a:xfrm>
            <a:off x="4637088" y="1770063"/>
            <a:ext cx="3030537" cy="1728787"/>
            <a:chOff x="155" y="890"/>
            <a:chExt cx="1909" cy="1089"/>
          </a:xfrm>
        </p:grpSpPr>
        <p:sp>
          <p:nvSpPr>
            <p:cNvPr id="335898" name="Rectangle 26"/>
            <p:cNvSpPr>
              <a:spLocks noChangeArrowheads="1"/>
            </p:cNvSpPr>
            <p:nvPr/>
          </p:nvSpPr>
          <p:spPr bwMode="auto">
            <a:xfrm>
              <a:off x="158" y="890"/>
              <a:ext cx="1860" cy="1089"/>
            </a:xfrm>
            <a:prstGeom prst="rect">
              <a:avLst/>
            </a:prstGeom>
            <a:solidFill>
              <a:schemeClr val="bg1"/>
            </a:solidFill>
            <a:ln w="25400">
              <a:solidFill>
                <a:srgbClr val="000000"/>
              </a:solidFill>
              <a:miter lim="800000"/>
            </a:ln>
            <a:effectLst/>
          </p:spPr>
          <p:txBody>
            <a:bodyPr wrap="none" anchor="ctr"/>
            <a:lstStyle/>
            <a:p>
              <a:pPr algn="ctr"/>
              <a:endParaRPr lang="zh-CN" altLang="en-US" b="1">
                <a:latin typeface="Times New Roman" panose="02020603050405020304" pitchFamily="18" charset="0"/>
                <a:ea typeface="宋体" panose="02010600030101010101" pitchFamily="2" charset="-122"/>
              </a:endParaRPr>
            </a:p>
          </p:txBody>
        </p:sp>
        <p:sp>
          <p:nvSpPr>
            <p:cNvPr id="335899" name="Text Box 27"/>
            <p:cNvSpPr txBox="1">
              <a:spLocks noChangeArrowheads="1"/>
            </p:cNvSpPr>
            <p:nvPr/>
          </p:nvSpPr>
          <p:spPr bwMode="auto">
            <a:xfrm>
              <a:off x="155" y="1313"/>
              <a:ext cx="1772" cy="231"/>
            </a:xfrm>
            <a:prstGeom prst="rect">
              <a:avLst/>
            </a:prstGeom>
            <a:noFill/>
            <a:ln w="9525">
              <a:noFill/>
              <a:miter lim="800000"/>
            </a:ln>
            <a:effectLst/>
          </p:spPr>
          <p:txBody>
            <a:bodyPr>
              <a:spAutoFit/>
            </a:bodyPr>
            <a:lstStyle/>
            <a:p>
              <a:r>
                <a:rPr lang="en-US" altLang="zh-CN" b="1">
                  <a:solidFill>
                    <a:srgbClr val="000000"/>
                  </a:solidFill>
                  <a:latin typeface="Times New Roman" panose="02020603050405020304" pitchFamily="18" charset="0"/>
                  <a:ea typeface="宋体" panose="02010600030101010101" pitchFamily="2" charset="-122"/>
                </a:rPr>
                <a:t>   11:22:33:44:55:BB      </a:t>
              </a:r>
              <a:r>
                <a:rPr lang="en-US" altLang="zh-CN" b="1">
                  <a:solidFill>
                    <a:srgbClr val="000000"/>
                  </a:solidFill>
                  <a:latin typeface="Times New Roman" panose="02020603050405020304" pitchFamily="18" charset="0"/>
                  <a:ea typeface="黑体" panose="02010609060101010101" pitchFamily="49" charset="-122"/>
                </a:rPr>
                <a:t>2 </a:t>
              </a:r>
              <a:endParaRPr lang="en-US" altLang="zh-CN" sz="1600" b="1">
                <a:solidFill>
                  <a:srgbClr val="000000"/>
                </a:solidFill>
                <a:latin typeface="Times New Roman" panose="02020603050405020304" pitchFamily="18" charset="0"/>
                <a:ea typeface="黑体" panose="02010609060101010101" pitchFamily="49" charset="-122"/>
              </a:endParaRPr>
            </a:p>
          </p:txBody>
        </p:sp>
        <p:sp>
          <p:nvSpPr>
            <p:cNvPr id="335900" name="Text Box 28"/>
            <p:cNvSpPr txBox="1">
              <a:spLocks noChangeArrowheads="1"/>
            </p:cNvSpPr>
            <p:nvPr/>
          </p:nvSpPr>
          <p:spPr bwMode="auto">
            <a:xfrm>
              <a:off x="158" y="890"/>
              <a:ext cx="1906" cy="231"/>
            </a:xfrm>
            <a:prstGeom prst="rect">
              <a:avLst/>
            </a:prstGeom>
            <a:noFill/>
            <a:ln w="9525">
              <a:noFill/>
              <a:miter lim="800000"/>
            </a:ln>
            <a:effectLst/>
          </p:spPr>
          <p:txBody>
            <a:bodyPr>
              <a:spAutoFit/>
            </a:bodyPr>
            <a:lstStyle/>
            <a:p>
              <a:r>
                <a:rPr lang="en-US" altLang="zh-CN" b="1">
                  <a:latin typeface="Times New Roman" panose="02020603050405020304" pitchFamily="18" charset="0"/>
                  <a:ea typeface="宋体" panose="02010600030101010101" pitchFamily="2" charset="-122"/>
                </a:rPr>
                <a:t>        </a:t>
              </a:r>
              <a:r>
                <a:rPr lang="en-US" altLang="zh-CN" b="1">
                  <a:solidFill>
                    <a:srgbClr val="0033CC"/>
                  </a:solidFill>
                  <a:latin typeface="Times New Roman" panose="02020603050405020304" pitchFamily="18" charset="0"/>
                  <a:ea typeface="黑体" panose="02010609060101010101" pitchFamily="49" charset="-122"/>
                </a:rPr>
                <a:t>MAC</a:t>
              </a:r>
              <a:r>
                <a:rPr lang="zh-CN" altLang="en-US" b="1">
                  <a:solidFill>
                    <a:srgbClr val="0033CC"/>
                  </a:solidFill>
                  <a:latin typeface="Times New Roman" panose="02020603050405020304" pitchFamily="18" charset="0"/>
                  <a:ea typeface="黑体" panose="02010609060101010101" pitchFamily="49" charset="-122"/>
                </a:rPr>
                <a:t>地址               端口 </a:t>
              </a:r>
            </a:p>
          </p:txBody>
        </p:sp>
        <p:sp>
          <p:nvSpPr>
            <p:cNvPr id="335901" name="Text Box 29"/>
            <p:cNvSpPr txBox="1">
              <a:spLocks noChangeArrowheads="1"/>
            </p:cNvSpPr>
            <p:nvPr/>
          </p:nvSpPr>
          <p:spPr bwMode="auto">
            <a:xfrm>
              <a:off x="156" y="1525"/>
              <a:ext cx="1817" cy="231"/>
            </a:xfrm>
            <a:prstGeom prst="rect">
              <a:avLst/>
            </a:prstGeom>
            <a:noFill/>
            <a:ln w="9525">
              <a:noFill/>
              <a:miter lim="800000"/>
            </a:ln>
            <a:effectLst/>
          </p:spPr>
          <p:txBody>
            <a:bodyPr>
              <a:spAutoFit/>
            </a:bodyPr>
            <a:lstStyle/>
            <a:p>
              <a:r>
                <a:rPr lang="en-US" altLang="zh-CN" b="1">
                  <a:solidFill>
                    <a:srgbClr val="000000"/>
                  </a:solidFill>
                  <a:latin typeface="Times New Roman" panose="02020603050405020304" pitchFamily="18" charset="0"/>
                  <a:ea typeface="黑体" panose="02010609060101010101" pitchFamily="49" charset="-122"/>
                </a:rPr>
                <a:t>   11:22:33:44:55:CC      3 </a:t>
              </a:r>
              <a:endParaRPr lang="en-US" altLang="zh-CN" sz="1600" b="1">
                <a:solidFill>
                  <a:srgbClr val="000000"/>
                </a:solidFill>
                <a:latin typeface="Times New Roman" panose="02020603050405020304" pitchFamily="18" charset="0"/>
                <a:ea typeface="黑体" panose="02010609060101010101" pitchFamily="49" charset="-122"/>
              </a:endParaRPr>
            </a:p>
          </p:txBody>
        </p:sp>
        <p:sp>
          <p:nvSpPr>
            <p:cNvPr id="335902" name="Text Box 30"/>
            <p:cNvSpPr txBox="1">
              <a:spLocks noChangeArrowheads="1"/>
            </p:cNvSpPr>
            <p:nvPr/>
          </p:nvSpPr>
          <p:spPr bwMode="auto">
            <a:xfrm>
              <a:off x="159" y="1748"/>
              <a:ext cx="1814" cy="231"/>
            </a:xfrm>
            <a:prstGeom prst="rect">
              <a:avLst/>
            </a:prstGeom>
            <a:noFill/>
            <a:ln w="9525">
              <a:noFill/>
              <a:miter lim="800000"/>
            </a:ln>
            <a:effectLst/>
          </p:spPr>
          <p:txBody>
            <a:bodyPr>
              <a:spAutoFit/>
            </a:bodyPr>
            <a:lstStyle/>
            <a:p>
              <a:r>
                <a:rPr lang="en-US" altLang="zh-CN" b="1">
                  <a:solidFill>
                    <a:srgbClr val="000000"/>
                  </a:solidFill>
                  <a:latin typeface="Times New Roman" panose="02020603050405020304" pitchFamily="18" charset="0"/>
                  <a:ea typeface="黑体" panose="02010609060101010101" pitchFamily="49" charset="-122"/>
                </a:rPr>
                <a:t>   11:22:33:44:55:RR      4 </a:t>
              </a:r>
              <a:endParaRPr lang="en-US" altLang="zh-CN" sz="1600" b="1">
                <a:solidFill>
                  <a:srgbClr val="000000"/>
                </a:solidFill>
                <a:latin typeface="Times New Roman" panose="02020603050405020304" pitchFamily="18" charset="0"/>
                <a:ea typeface="黑体" panose="02010609060101010101" pitchFamily="49" charset="-122"/>
              </a:endParaRPr>
            </a:p>
          </p:txBody>
        </p:sp>
        <p:sp>
          <p:nvSpPr>
            <p:cNvPr id="335903" name="Line 31"/>
            <p:cNvSpPr>
              <a:spLocks noChangeShapeType="1"/>
            </p:cNvSpPr>
            <p:nvPr/>
          </p:nvSpPr>
          <p:spPr bwMode="auto">
            <a:xfrm>
              <a:off x="1610" y="890"/>
              <a:ext cx="0" cy="1089"/>
            </a:xfrm>
            <a:prstGeom prst="line">
              <a:avLst/>
            </a:prstGeom>
            <a:noFill/>
            <a:ln w="9525">
              <a:solidFill>
                <a:schemeClr val="tx1"/>
              </a:solidFill>
              <a:round/>
            </a:ln>
            <a:effectLst/>
          </p:spPr>
          <p:txBody>
            <a:bodyPr/>
            <a:lstStyle/>
            <a:p>
              <a:endParaRPr lang="zh-CN" altLang="en-US"/>
            </a:p>
          </p:txBody>
        </p:sp>
        <p:sp>
          <p:nvSpPr>
            <p:cNvPr id="335904" name="Line 32"/>
            <p:cNvSpPr>
              <a:spLocks noChangeShapeType="1"/>
            </p:cNvSpPr>
            <p:nvPr/>
          </p:nvSpPr>
          <p:spPr bwMode="auto">
            <a:xfrm>
              <a:off x="158" y="1117"/>
              <a:ext cx="1860" cy="0"/>
            </a:xfrm>
            <a:prstGeom prst="line">
              <a:avLst/>
            </a:prstGeom>
            <a:noFill/>
            <a:ln w="9525">
              <a:solidFill>
                <a:schemeClr val="tx1"/>
              </a:solidFill>
              <a:round/>
            </a:ln>
            <a:effectLst/>
          </p:spPr>
          <p:txBody>
            <a:bodyPr/>
            <a:lstStyle/>
            <a:p>
              <a:endParaRPr lang="zh-CN" altLang="en-US"/>
            </a:p>
          </p:txBody>
        </p:sp>
        <p:sp>
          <p:nvSpPr>
            <p:cNvPr id="335905" name="Line 33"/>
            <p:cNvSpPr>
              <a:spLocks noChangeShapeType="1"/>
            </p:cNvSpPr>
            <p:nvPr/>
          </p:nvSpPr>
          <p:spPr bwMode="auto">
            <a:xfrm>
              <a:off x="158" y="1318"/>
              <a:ext cx="1860" cy="0"/>
            </a:xfrm>
            <a:prstGeom prst="line">
              <a:avLst/>
            </a:prstGeom>
            <a:noFill/>
            <a:ln w="9525">
              <a:solidFill>
                <a:schemeClr val="tx1"/>
              </a:solidFill>
              <a:round/>
            </a:ln>
            <a:effectLst/>
          </p:spPr>
          <p:txBody>
            <a:bodyPr/>
            <a:lstStyle/>
            <a:p>
              <a:endParaRPr lang="zh-CN" altLang="en-US"/>
            </a:p>
          </p:txBody>
        </p:sp>
        <p:sp>
          <p:nvSpPr>
            <p:cNvPr id="335906" name="Line 34"/>
            <p:cNvSpPr>
              <a:spLocks noChangeShapeType="1"/>
            </p:cNvSpPr>
            <p:nvPr/>
          </p:nvSpPr>
          <p:spPr bwMode="auto">
            <a:xfrm>
              <a:off x="158" y="1535"/>
              <a:ext cx="1860" cy="0"/>
            </a:xfrm>
            <a:prstGeom prst="line">
              <a:avLst/>
            </a:prstGeom>
            <a:noFill/>
            <a:ln w="9525">
              <a:solidFill>
                <a:schemeClr val="tx1"/>
              </a:solidFill>
              <a:round/>
            </a:ln>
            <a:effectLst/>
          </p:spPr>
          <p:txBody>
            <a:bodyPr/>
            <a:lstStyle/>
            <a:p>
              <a:endParaRPr lang="zh-CN" altLang="en-US"/>
            </a:p>
          </p:txBody>
        </p:sp>
        <p:sp>
          <p:nvSpPr>
            <p:cNvPr id="335907" name="Line 35"/>
            <p:cNvSpPr>
              <a:spLocks noChangeShapeType="1"/>
            </p:cNvSpPr>
            <p:nvPr/>
          </p:nvSpPr>
          <p:spPr bwMode="auto">
            <a:xfrm>
              <a:off x="158" y="1752"/>
              <a:ext cx="1860" cy="0"/>
            </a:xfrm>
            <a:prstGeom prst="line">
              <a:avLst/>
            </a:prstGeom>
            <a:noFill/>
            <a:ln w="9525">
              <a:solidFill>
                <a:schemeClr val="tx1"/>
              </a:solidFill>
              <a:round/>
            </a:ln>
            <a:effectLst/>
          </p:spPr>
          <p:txBody>
            <a:bodyPr/>
            <a:lstStyle/>
            <a:p>
              <a:endParaRPr lang="zh-CN" altLang="en-US"/>
            </a:p>
          </p:txBody>
        </p:sp>
      </p:grpSp>
      <p:sp>
        <p:nvSpPr>
          <p:cNvPr id="335908" name="Text Box 36"/>
          <p:cNvSpPr txBox="1">
            <a:spLocks noChangeArrowheads="1"/>
          </p:cNvSpPr>
          <p:nvPr/>
        </p:nvSpPr>
        <p:spPr bwMode="auto">
          <a:xfrm>
            <a:off x="4638675" y="2081213"/>
            <a:ext cx="2884488" cy="366712"/>
          </a:xfrm>
          <a:prstGeom prst="rect">
            <a:avLst/>
          </a:prstGeom>
          <a:noFill/>
          <a:ln w="9525">
            <a:noFill/>
            <a:miter lim="800000"/>
          </a:ln>
          <a:effectLst/>
        </p:spPr>
        <p:txBody>
          <a:bodyPr>
            <a:spAutoFit/>
          </a:bodyPr>
          <a:lstStyle/>
          <a:p>
            <a:r>
              <a:rPr lang="en-US" altLang="zh-CN" b="1">
                <a:solidFill>
                  <a:srgbClr val="000000"/>
                </a:solidFill>
                <a:latin typeface="Times New Roman" panose="02020603050405020304" pitchFamily="18" charset="0"/>
                <a:ea typeface="黑体" panose="02010609060101010101" pitchFamily="49" charset="-122"/>
              </a:rPr>
              <a:t>   11:22:33:44:55:AA      1 </a:t>
            </a:r>
          </a:p>
        </p:txBody>
      </p:sp>
      <p:grpSp>
        <p:nvGrpSpPr>
          <p:cNvPr id="3" name="Group 37"/>
          <p:cNvGrpSpPr/>
          <p:nvPr/>
        </p:nvGrpSpPr>
        <p:grpSpPr bwMode="auto">
          <a:xfrm>
            <a:off x="1520825" y="5149850"/>
            <a:ext cx="2519363" cy="1006475"/>
            <a:chOff x="1020" y="3522"/>
            <a:chExt cx="1633" cy="634"/>
          </a:xfrm>
        </p:grpSpPr>
        <p:sp>
          <p:nvSpPr>
            <p:cNvPr id="335910" name="Rectangle 38"/>
            <p:cNvSpPr>
              <a:spLocks noChangeArrowheads="1"/>
            </p:cNvSpPr>
            <p:nvPr/>
          </p:nvSpPr>
          <p:spPr bwMode="auto">
            <a:xfrm>
              <a:off x="2563" y="3522"/>
              <a:ext cx="90" cy="90"/>
            </a:xfrm>
            <a:prstGeom prst="rect">
              <a:avLst/>
            </a:prstGeom>
            <a:solidFill>
              <a:srgbClr val="FF0000"/>
            </a:solidFill>
            <a:ln w="9525">
              <a:solidFill>
                <a:schemeClr val="tx1"/>
              </a:solidFill>
              <a:miter lim="800000"/>
            </a:ln>
            <a:effectLst/>
          </p:spPr>
          <p:txBody>
            <a:bodyPr wrap="none" anchor="ctr"/>
            <a:lstStyle/>
            <a:p>
              <a:endParaRPr lang="zh-CN" altLang="en-US"/>
            </a:p>
          </p:txBody>
        </p:sp>
        <p:sp>
          <p:nvSpPr>
            <p:cNvPr id="335911" name="AutoShape 39"/>
            <p:cNvSpPr/>
            <p:nvPr/>
          </p:nvSpPr>
          <p:spPr bwMode="auto">
            <a:xfrm>
              <a:off x="1020" y="3658"/>
              <a:ext cx="1075" cy="498"/>
            </a:xfrm>
            <a:prstGeom prst="borderCallout1">
              <a:avLst>
                <a:gd name="adj1" fmla="val 14458"/>
                <a:gd name="adj2" fmla="val 104463"/>
                <a:gd name="adj3" fmla="val -19880"/>
                <a:gd name="adj4" fmla="val 138514"/>
              </a:avLst>
            </a:prstGeom>
            <a:noFill/>
            <a:ln w="9525">
              <a:solidFill>
                <a:schemeClr val="tx1"/>
              </a:solidFill>
              <a:miter lim="800000"/>
            </a:ln>
            <a:effectLst/>
          </p:spPr>
          <p:txBody>
            <a:bodyPr anchor="ctr" anchorCtr="1"/>
            <a:lstStyle/>
            <a:p>
              <a:r>
                <a:rPr lang="zh-CN" altLang="en-US" sz="1500" b="1">
                  <a:solidFill>
                    <a:srgbClr val="000000"/>
                  </a:solidFill>
                  <a:latin typeface="Times New Roman" panose="02020603050405020304" pitchFamily="18" charset="0"/>
                  <a:ea typeface="黑体" panose="02010609060101010101" pitchFamily="49" charset="-122"/>
                </a:rPr>
                <a:t>我的源</a:t>
              </a:r>
              <a:r>
                <a:rPr lang="en-US" altLang="zh-CN" sz="1500" b="1">
                  <a:solidFill>
                    <a:srgbClr val="000000"/>
                  </a:solidFill>
                  <a:ea typeface="黑体" panose="02010609060101010101" pitchFamily="49" charset="-122"/>
                </a:rPr>
                <a:t>MAC</a:t>
              </a:r>
              <a:r>
                <a:rPr lang="zh-CN" altLang="en-US" sz="1500" b="1">
                  <a:solidFill>
                    <a:srgbClr val="000000"/>
                  </a:solidFill>
                  <a:latin typeface="Times New Roman" panose="02020603050405020304" pitchFamily="18" charset="0"/>
                  <a:ea typeface="黑体" panose="02010609060101010101" pitchFamily="49" charset="-122"/>
                </a:rPr>
                <a:t>是</a:t>
              </a:r>
              <a:r>
                <a:rPr lang="en-US" altLang="zh-CN" sz="1500" b="1">
                  <a:solidFill>
                    <a:srgbClr val="000000"/>
                  </a:solidFill>
                  <a:latin typeface="Times New Roman" panose="02020603050405020304" pitchFamily="18" charset="0"/>
                  <a:ea typeface="黑体" panose="02010609060101010101" pitchFamily="49" charset="-122"/>
                </a:rPr>
                <a:t>A</a:t>
              </a:r>
              <a:r>
                <a:rPr lang="zh-CN" altLang="en-US" sz="1500" b="1">
                  <a:solidFill>
                    <a:srgbClr val="000000"/>
                  </a:solidFill>
                  <a:latin typeface="Times New Roman" panose="02020603050405020304" pitchFamily="18" charset="0"/>
                  <a:ea typeface="黑体" panose="02010609060101010101" pitchFamily="49" charset="-122"/>
                </a:rPr>
                <a:t>的</a:t>
              </a:r>
              <a:r>
                <a:rPr lang="en-US" altLang="zh-CN" sz="1500" b="1">
                  <a:solidFill>
                    <a:srgbClr val="000000"/>
                  </a:solidFill>
                  <a:ea typeface="黑体" panose="02010609060101010101" pitchFamily="49" charset="-122"/>
                </a:rPr>
                <a:t>MAC</a:t>
              </a:r>
              <a:r>
                <a:rPr lang="zh-CN" altLang="en-US" sz="1500" b="1">
                  <a:solidFill>
                    <a:srgbClr val="000000"/>
                  </a:solidFill>
                  <a:ea typeface="黑体" panose="02010609060101010101" pitchFamily="49" charset="-122"/>
                </a:rPr>
                <a:t>，目的</a:t>
              </a:r>
              <a:r>
                <a:rPr lang="en-US" altLang="zh-CN" sz="1500" b="1">
                  <a:solidFill>
                    <a:srgbClr val="000000"/>
                  </a:solidFill>
                  <a:ea typeface="黑体" panose="02010609060101010101" pitchFamily="49" charset="-122"/>
                </a:rPr>
                <a:t>MAC</a:t>
              </a:r>
              <a:r>
                <a:rPr lang="zh-CN" altLang="en-US" sz="1500" b="1">
                  <a:solidFill>
                    <a:srgbClr val="000000"/>
                  </a:solidFill>
                  <a:ea typeface="黑体" panose="02010609060101010101" pitchFamily="49" charset="-122"/>
                </a:rPr>
                <a:t>是</a:t>
              </a:r>
              <a:r>
                <a:rPr lang="en-US" altLang="zh-CN" sz="1500" b="1">
                  <a:solidFill>
                    <a:srgbClr val="000000"/>
                  </a:solidFill>
                  <a:ea typeface="黑体" panose="02010609060101010101" pitchFamily="49" charset="-122"/>
                </a:rPr>
                <a:t>C</a:t>
              </a:r>
              <a:r>
                <a:rPr lang="zh-CN" altLang="en-US" sz="1500" b="1">
                  <a:solidFill>
                    <a:srgbClr val="000000"/>
                  </a:solidFill>
                  <a:ea typeface="黑体" panose="02010609060101010101" pitchFamily="49" charset="-122"/>
                </a:rPr>
                <a:t>的</a:t>
              </a:r>
              <a:r>
                <a:rPr lang="en-US" altLang="zh-CN" sz="1500" b="1">
                  <a:solidFill>
                    <a:srgbClr val="000000"/>
                  </a:solidFill>
                  <a:ea typeface="黑体" panose="02010609060101010101" pitchFamily="49" charset="-122"/>
                </a:rPr>
                <a:t>MAC  </a:t>
              </a:r>
            </a:p>
          </p:txBody>
        </p:sp>
      </p:grpSp>
      <p:sp>
        <p:nvSpPr>
          <p:cNvPr id="335912" name="Text Box 40"/>
          <p:cNvSpPr txBox="1">
            <a:spLocks noChangeArrowheads="1"/>
          </p:cNvSpPr>
          <p:nvPr/>
        </p:nvSpPr>
        <p:spPr bwMode="auto">
          <a:xfrm>
            <a:off x="4635500" y="2087563"/>
            <a:ext cx="2884488" cy="366712"/>
          </a:xfrm>
          <a:prstGeom prst="rect">
            <a:avLst/>
          </a:prstGeom>
          <a:noFill/>
          <a:ln w="9525">
            <a:noFill/>
            <a:miter lim="800000"/>
          </a:ln>
          <a:effectLst/>
        </p:spPr>
        <p:txBody>
          <a:bodyPr>
            <a:spAutoFit/>
          </a:bodyPr>
          <a:lstStyle/>
          <a:p>
            <a:r>
              <a:rPr lang="en-US" altLang="zh-CN" b="1">
                <a:solidFill>
                  <a:srgbClr val="CC0000"/>
                </a:solidFill>
                <a:latin typeface="Times New Roman" panose="02020603050405020304" pitchFamily="18" charset="0"/>
                <a:ea typeface="黑体" panose="02010609060101010101" pitchFamily="49" charset="-122"/>
              </a:rPr>
              <a:t>   11:22:33:44:55:AA      3</a:t>
            </a:r>
            <a:r>
              <a:rPr lang="en-US" altLang="zh-CN" b="1">
                <a:solidFill>
                  <a:srgbClr val="000000"/>
                </a:solidFill>
                <a:latin typeface="Times New Roman" panose="02020603050405020304" pitchFamily="18" charset="0"/>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par>
                                <p:cTn id="8" presetID="12" presetClass="entr" presetSubtype="4" fill="hold" grpId="1" nodeType="withEffect">
                                  <p:stCondLst>
                                    <p:cond delay="0"/>
                                  </p:stCondLst>
                                  <p:childTnLst>
                                    <p:set>
                                      <p:cBhvr>
                                        <p:cTn id="9" dur="1" fill="hold">
                                          <p:stCondLst>
                                            <p:cond delay="0"/>
                                          </p:stCondLst>
                                        </p:cTn>
                                        <p:tgtEl>
                                          <p:spTgt spid="335908"/>
                                        </p:tgtEl>
                                        <p:attrNameLst>
                                          <p:attrName>style.visibility</p:attrName>
                                        </p:attrNameLst>
                                      </p:cBhvr>
                                      <p:to>
                                        <p:strVal val="visible"/>
                                      </p:to>
                                    </p:set>
                                    <p:animEffect transition="in" filter="slide(fromBottom)">
                                      <p:cBhvr>
                                        <p:cTn id="10" dur="500"/>
                                        <p:tgtEl>
                                          <p:spTgt spid="33590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35892"/>
                                        </p:tgtEl>
                                        <p:attrNameLst>
                                          <p:attrName>style.visibility</p:attrName>
                                        </p:attrNameLst>
                                      </p:cBhvr>
                                      <p:to>
                                        <p:strVal val="visible"/>
                                      </p:to>
                                    </p:set>
                                    <p:anim calcmode="lin" valueType="num">
                                      <p:cBhvr additive="base">
                                        <p:cTn id="15" dur="500" fill="hold"/>
                                        <p:tgtEl>
                                          <p:spTgt spid="335892"/>
                                        </p:tgtEl>
                                        <p:attrNameLst>
                                          <p:attrName>ppt_x</p:attrName>
                                        </p:attrNameLst>
                                      </p:cBhvr>
                                      <p:tavLst>
                                        <p:tav tm="0">
                                          <p:val>
                                            <p:strVal val="#ppt_x"/>
                                          </p:val>
                                        </p:tav>
                                        <p:tav tm="100000">
                                          <p:val>
                                            <p:strVal val="#ppt_x"/>
                                          </p:val>
                                        </p:tav>
                                      </p:tavLst>
                                    </p:anim>
                                    <p:anim calcmode="lin" valueType="num">
                                      <p:cBhvr additive="base">
                                        <p:cTn id="16" dur="500" fill="hold"/>
                                        <p:tgtEl>
                                          <p:spTgt spid="33589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3.61111E-6 -0.06157 L 3.61111E-6 -0.28171 L 3.61111E-6 -2.96296E-6 " pathEditMode="relative" ptsTypes="AAA">
                                      <p:cBhvr>
                                        <p:cTn id="24" dur="2000" fill="hold"/>
                                        <p:tgtEl>
                                          <p:spTgt spid="3"/>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2" presetClass="exit" presetSubtype="8" fill="hold" grpId="0" nodeType="clickEffect">
                                  <p:stCondLst>
                                    <p:cond delay="0"/>
                                  </p:stCondLst>
                                  <p:childTnLst>
                                    <p:animEffect transition="out" filter="slide(fromLeft)">
                                      <p:cBhvr>
                                        <p:cTn id="28" dur="2000"/>
                                        <p:tgtEl>
                                          <p:spTgt spid="335908"/>
                                        </p:tgtEl>
                                      </p:cBhvr>
                                    </p:animEffect>
                                    <p:set>
                                      <p:cBhvr>
                                        <p:cTn id="29" dur="1" fill="hold">
                                          <p:stCondLst>
                                            <p:cond delay="1999"/>
                                          </p:stCondLst>
                                        </p:cTn>
                                        <p:tgtEl>
                                          <p:spTgt spid="335908"/>
                                        </p:tgtEl>
                                        <p:attrNameLst>
                                          <p:attrName>style.visibility</p:attrName>
                                        </p:attrNameLst>
                                      </p:cBhvr>
                                      <p:to>
                                        <p:strVal val="hidden"/>
                                      </p:to>
                                    </p:set>
                                  </p:childTnLst>
                                </p:cTn>
                              </p:par>
                              <p:par>
                                <p:cTn id="30" presetID="12" presetClass="entr" presetSubtype="2" fill="hold" grpId="0" nodeType="withEffect">
                                  <p:stCondLst>
                                    <p:cond delay="500"/>
                                  </p:stCondLst>
                                  <p:childTnLst>
                                    <p:set>
                                      <p:cBhvr>
                                        <p:cTn id="31" dur="1" fill="hold">
                                          <p:stCondLst>
                                            <p:cond delay="0"/>
                                          </p:stCondLst>
                                        </p:cTn>
                                        <p:tgtEl>
                                          <p:spTgt spid="335912"/>
                                        </p:tgtEl>
                                        <p:attrNameLst>
                                          <p:attrName>style.visibility</p:attrName>
                                        </p:attrNameLst>
                                      </p:cBhvr>
                                      <p:to>
                                        <p:strVal val="visible"/>
                                      </p:to>
                                    </p:set>
                                    <p:animEffect transition="in" filter="slide(fromRight)">
                                      <p:cBhvr>
                                        <p:cTn id="32" dur="2000"/>
                                        <p:tgtEl>
                                          <p:spTgt spid="335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92" grpId="0" animBg="1"/>
      <p:bldP spid="335908" grpId="0"/>
      <p:bldP spid="335908" grpId="1"/>
      <p:bldP spid="3359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649288" y="44450"/>
            <a:ext cx="7451725" cy="792163"/>
          </a:xfrm>
        </p:spPr>
        <p:txBody>
          <a:bodyPr/>
          <a:lstStyle/>
          <a:p>
            <a:r>
              <a:rPr lang="en-US" altLang="zh-CN" sz="3600"/>
              <a:t>(</a:t>
            </a:r>
            <a:r>
              <a:rPr lang="zh-CN" altLang="en-US" sz="3600"/>
              <a:t>五</a:t>
            </a:r>
            <a:r>
              <a:rPr lang="en-US" altLang="zh-CN" sz="3600"/>
              <a:t>)</a:t>
            </a:r>
            <a:r>
              <a:rPr lang="zh-CN" altLang="en-US" sz="3600"/>
              <a:t>交换网络监听：端口盗用</a:t>
            </a:r>
          </a:p>
        </p:txBody>
      </p:sp>
      <p:sp>
        <p:nvSpPr>
          <p:cNvPr id="336899" name="Line 3"/>
          <p:cNvSpPr>
            <a:spLocks noChangeShapeType="1"/>
          </p:cNvSpPr>
          <p:nvPr/>
        </p:nvSpPr>
        <p:spPr bwMode="auto">
          <a:xfrm>
            <a:off x="8243888" y="979488"/>
            <a:ext cx="0" cy="5399087"/>
          </a:xfrm>
          <a:prstGeom prst="line">
            <a:avLst/>
          </a:prstGeom>
          <a:noFill/>
          <a:ln w="22225">
            <a:solidFill>
              <a:schemeClr val="tx1"/>
            </a:solidFill>
            <a:round/>
          </a:ln>
          <a:effectLst/>
        </p:spPr>
        <p:txBody>
          <a:bodyPr/>
          <a:lstStyle/>
          <a:p>
            <a:endParaRPr lang="zh-CN" altLang="en-US"/>
          </a:p>
        </p:txBody>
      </p:sp>
      <p:pic>
        <p:nvPicPr>
          <p:cNvPr id="336900" name="Picture 4" descr="snap"/>
          <p:cNvPicPr>
            <a:picLocks noChangeAspect="1" noChangeArrowheads="1"/>
          </p:cNvPicPr>
          <p:nvPr/>
        </p:nvPicPr>
        <p:blipFill>
          <a:blip r:embed="rId3" cstate="print"/>
          <a:srcRect/>
          <a:stretch>
            <a:fillRect/>
          </a:stretch>
        </p:blipFill>
        <p:spPr bwMode="auto">
          <a:xfrm>
            <a:off x="1116013" y="3473450"/>
            <a:ext cx="720725" cy="650875"/>
          </a:xfrm>
          <a:prstGeom prst="rect">
            <a:avLst/>
          </a:prstGeom>
          <a:noFill/>
        </p:spPr>
      </p:pic>
      <p:pic>
        <p:nvPicPr>
          <p:cNvPr id="336901" name="Picture 5" descr="snap"/>
          <p:cNvPicPr>
            <a:picLocks noChangeAspect="1" noChangeArrowheads="1"/>
          </p:cNvPicPr>
          <p:nvPr/>
        </p:nvPicPr>
        <p:blipFill>
          <a:blip r:embed="rId3" cstate="print"/>
          <a:srcRect/>
          <a:stretch>
            <a:fillRect/>
          </a:stretch>
        </p:blipFill>
        <p:spPr bwMode="auto">
          <a:xfrm>
            <a:off x="3876675" y="1338263"/>
            <a:ext cx="720725" cy="650875"/>
          </a:xfrm>
          <a:prstGeom prst="rect">
            <a:avLst/>
          </a:prstGeom>
          <a:noFill/>
        </p:spPr>
      </p:pic>
      <p:pic>
        <p:nvPicPr>
          <p:cNvPr id="336902" name="Picture 6" descr="snap"/>
          <p:cNvPicPr>
            <a:picLocks noChangeAspect="1" noChangeArrowheads="1"/>
          </p:cNvPicPr>
          <p:nvPr/>
        </p:nvPicPr>
        <p:blipFill>
          <a:blip r:embed="rId4" cstate="print"/>
          <a:srcRect/>
          <a:stretch>
            <a:fillRect/>
          </a:stretch>
        </p:blipFill>
        <p:spPr bwMode="auto">
          <a:xfrm>
            <a:off x="8027988" y="3403600"/>
            <a:ext cx="554037" cy="792163"/>
          </a:xfrm>
          <a:prstGeom prst="rect">
            <a:avLst/>
          </a:prstGeom>
          <a:noFill/>
        </p:spPr>
      </p:pic>
      <p:sp>
        <p:nvSpPr>
          <p:cNvPr id="336903" name="Oval 7"/>
          <p:cNvSpPr>
            <a:spLocks noChangeArrowheads="1"/>
          </p:cNvSpPr>
          <p:nvPr/>
        </p:nvSpPr>
        <p:spPr bwMode="auto">
          <a:xfrm>
            <a:off x="3924300" y="3500438"/>
            <a:ext cx="647700" cy="608012"/>
          </a:xfrm>
          <a:prstGeom prst="ellipse">
            <a:avLst/>
          </a:prstGeom>
          <a:solidFill>
            <a:srgbClr val="808080"/>
          </a:solidFill>
          <a:ln w="9525">
            <a:solidFill>
              <a:srgbClr val="333333"/>
            </a:solidFill>
            <a:round/>
          </a:ln>
          <a:effectLst/>
        </p:spPr>
        <p:txBody>
          <a:bodyPr wrap="none" anchor="ctr"/>
          <a:lstStyle/>
          <a:p>
            <a:pPr algn="ctr"/>
            <a:r>
              <a:rPr lang="zh-CN" altLang="en-US" sz="1600" b="1">
                <a:solidFill>
                  <a:schemeClr val="bg1"/>
                </a:solidFill>
                <a:latin typeface="Times New Roman" panose="02020603050405020304" pitchFamily="18" charset="0"/>
                <a:ea typeface="黑体" panose="02010609060101010101" pitchFamily="49" charset="-122"/>
              </a:rPr>
              <a:t>交换机 </a:t>
            </a:r>
          </a:p>
        </p:txBody>
      </p:sp>
      <p:cxnSp>
        <p:nvCxnSpPr>
          <p:cNvPr id="336904" name="AutoShape 8"/>
          <p:cNvCxnSpPr>
            <a:cxnSpLocks noChangeShapeType="1"/>
            <a:stCxn id="336903" idx="6"/>
            <a:endCxn id="0" idx="1"/>
          </p:cNvCxnSpPr>
          <p:nvPr/>
        </p:nvCxnSpPr>
        <p:spPr bwMode="auto">
          <a:xfrm flipV="1">
            <a:off x="4572000" y="3800475"/>
            <a:ext cx="3455988" cy="4763"/>
          </a:xfrm>
          <a:prstGeom prst="straightConnector1">
            <a:avLst/>
          </a:prstGeom>
          <a:noFill/>
          <a:ln w="15875">
            <a:solidFill>
              <a:schemeClr val="tx1"/>
            </a:solidFill>
            <a:round/>
          </a:ln>
          <a:effectLst/>
        </p:spPr>
      </p:cxnSp>
      <p:cxnSp>
        <p:nvCxnSpPr>
          <p:cNvPr id="336905" name="AutoShape 9"/>
          <p:cNvCxnSpPr>
            <a:cxnSpLocks noChangeShapeType="1"/>
            <a:stCxn id="0" idx="3"/>
            <a:endCxn id="336903" idx="2"/>
          </p:cNvCxnSpPr>
          <p:nvPr/>
        </p:nvCxnSpPr>
        <p:spPr bwMode="auto">
          <a:xfrm>
            <a:off x="1836738" y="3798888"/>
            <a:ext cx="2087562" cy="6350"/>
          </a:xfrm>
          <a:prstGeom prst="straightConnector1">
            <a:avLst/>
          </a:prstGeom>
          <a:noFill/>
          <a:ln w="15875">
            <a:solidFill>
              <a:schemeClr val="tx1"/>
            </a:solidFill>
            <a:round/>
          </a:ln>
          <a:effectLst/>
        </p:spPr>
      </p:cxnSp>
      <p:cxnSp>
        <p:nvCxnSpPr>
          <p:cNvPr id="336906" name="AutoShape 10"/>
          <p:cNvCxnSpPr>
            <a:cxnSpLocks noChangeShapeType="1"/>
            <a:stCxn id="0" idx="2"/>
            <a:endCxn id="336903" idx="0"/>
          </p:cNvCxnSpPr>
          <p:nvPr/>
        </p:nvCxnSpPr>
        <p:spPr bwMode="auto">
          <a:xfrm>
            <a:off x="4237038" y="1989138"/>
            <a:ext cx="11112" cy="1511300"/>
          </a:xfrm>
          <a:prstGeom prst="straightConnector1">
            <a:avLst/>
          </a:prstGeom>
          <a:noFill/>
          <a:ln w="15875">
            <a:solidFill>
              <a:schemeClr val="tx1"/>
            </a:solidFill>
            <a:round/>
          </a:ln>
          <a:effectLst/>
        </p:spPr>
      </p:cxnSp>
      <p:pic>
        <p:nvPicPr>
          <p:cNvPr id="336907" name="Picture 11" descr="snap"/>
          <p:cNvPicPr>
            <a:picLocks noChangeAspect="1" noChangeArrowheads="1"/>
          </p:cNvPicPr>
          <p:nvPr/>
        </p:nvPicPr>
        <p:blipFill>
          <a:blip r:embed="rId5" cstate="print"/>
          <a:srcRect/>
          <a:stretch>
            <a:fillRect/>
          </a:stretch>
        </p:blipFill>
        <p:spPr bwMode="auto">
          <a:xfrm>
            <a:off x="3851275" y="5573713"/>
            <a:ext cx="792163" cy="727075"/>
          </a:xfrm>
          <a:prstGeom prst="rect">
            <a:avLst/>
          </a:prstGeom>
          <a:noFill/>
        </p:spPr>
      </p:pic>
      <p:cxnSp>
        <p:nvCxnSpPr>
          <p:cNvPr id="336908" name="AutoShape 12"/>
          <p:cNvCxnSpPr>
            <a:cxnSpLocks noChangeShapeType="1"/>
            <a:stCxn id="0" idx="0"/>
            <a:endCxn id="336903" idx="4"/>
          </p:cNvCxnSpPr>
          <p:nvPr/>
        </p:nvCxnSpPr>
        <p:spPr bwMode="auto">
          <a:xfrm flipV="1">
            <a:off x="4248150" y="4108450"/>
            <a:ext cx="0" cy="1465263"/>
          </a:xfrm>
          <a:prstGeom prst="straightConnector1">
            <a:avLst/>
          </a:prstGeom>
          <a:noFill/>
          <a:ln w="15875">
            <a:solidFill>
              <a:schemeClr val="tx1"/>
            </a:solidFill>
            <a:round/>
          </a:ln>
          <a:effectLst/>
        </p:spPr>
      </p:cxnSp>
      <p:sp>
        <p:nvSpPr>
          <p:cNvPr id="336909" name="Text Box 13"/>
          <p:cNvSpPr txBox="1">
            <a:spLocks noChangeArrowheads="1"/>
          </p:cNvSpPr>
          <p:nvPr/>
        </p:nvSpPr>
        <p:spPr bwMode="auto">
          <a:xfrm>
            <a:off x="7523163" y="979488"/>
            <a:ext cx="720725" cy="366712"/>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内网</a:t>
            </a:r>
            <a:endParaRPr lang="en-US" altLang="zh-CN" b="1">
              <a:latin typeface="Times New Roman" panose="02020603050405020304" pitchFamily="18" charset="0"/>
              <a:ea typeface="黑体" panose="02010609060101010101" pitchFamily="49" charset="-122"/>
            </a:endParaRPr>
          </a:p>
        </p:txBody>
      </p:sp>
      <p:sp>
        <p:nvSpPr>
          <p:cNvPr id="336910" name="Text Box 14"/>
          <p:cNvSpPr txBox="1">
            <a:spLocks noChangeArrowheads="1"/>
          </p:cNvSpPr>
          <p:nvPr/>
        </p:nvSpPr>
        <p:spPr bwMode="auto">
          <a:xfrm>
            <a:off x="8243888" y="979488"/>
            <a:ext cx="792162" cy="366712"/>
          </a:xfrm>
          <a:prstGeom prst="rect">
            <a:avLst/>
          </a:prstGeom>
          <a:noFill/>
          <a:ln w="9525">
            <a:noFill/>
            <a:miter lim="800000"/>
          </a:ln>
          <a:effectLst/>
        </p:spPr>
        <p:txBody>
          <a:bodyPr>
            <a:spAutoFit/>
          </a:bodyPr>
          <a:lstStyle/>
          <a:p>
            <a:r>
              <a:rPr lang="zh-CN" altLang="en-US" b="1">
                <a:latin typeface="Times New Roman" panose="02020603050405020304" pitchFamily="18" charset="0"/>
                <a:ea typeface="黑体" panose="02010609060101010101" pitchFamily="49" charset="-122"/>
              </a:rPr>
              <a:t>外网</a:t>
            </a:r>
            <a:endParaRPr lang="en-US" altLang="zh-CN" b="1">
              <a:latin typeface="Times New Roman" panose="02020603050405020304" pitchFamily="18" charset="0"/>
              <a:ea typeface="黑体" panose="02010609060101010101" pitchFamily="49" charset="-122"/>
            </a:endParaRPr>
          </a:p>
        </p:txBody>
      </p:sp>
      <p:sp>
        <p:nvSpPr>
          <p:cNvPr id="336911" name="Line 15"/>
          <p:cNvSpPr>
            <a:spLocks noChangeShapeType="1"/>
          </p:cNvSpPr>
          <p:nvPr/>
        </p:nvSpPr>
        <p:spPr bwMode="auto">
          <a:xfrm>
            <a:off x="8531225" y="3803650"/>
            <a:ext cx="433388" cy="0"/>
          </a:xfrm>
          <a:prstGeom prst="line">
            <a:avLst/>
          </a:prstGeom>
          <a:noFill/>
          <a:ln w="15875">
            <a:solidFill>
              <a:schemeClr val="tx1"/>
            </a:solidFill>
            <a:round/>
          </a:ln>
          <a:effectLst/>
        </p:spPr>
        <p:txBody>
          <a:bodyPr/>
          <a:lstStyle/>
          <a:p>
            <a:endParaRPr lang="zh-CN" altLang="en-US"/>
          </a:p>
        </p:txBody>
      </p:sp>
      <p:sp>
        <p:nvSpPr>
          <p:cNvPr id="336912" name="Text Box 16"/>
          <p:cNvSpPr txBox="1">
            <a:spLocks noChangeArrowheads="1"/>
          </p:cNvSpPr>
          <p:nvPr/>
        </p:nvSpPr>
        <p:spPr bwMode="auto">
          <a:xfrm>
            <a:off x="3635375" y="908050"/>
            <a:ext cx="1584325" cy="366713"/>
          </a:xfrm>
          <a:prstGeom prst="rect">
            <a:avLst/>
          </a:prstGeom>
          <a:noFill/>
          <a:ln w="9525">
            <a:noFill/>
            <a:miter lim="800000"/>
          </a:ln>
          <a:effectLst/>
        </p:spPr>
        <p:txBody>
          <a:bodyPr>
            <a:spAutoFit/>
          </a:bodyPr>
          <a:lstStyle/>
          <a:p>
            <a:r>
              <a:rPr lang="en-US" altLang="zh-CN" b="1">
                <a:latin typeface="Times New Roman" panose="02020603050405020304" pitchFamily="18" charset="0"/>
                <a:ea typeface="宋体" panose="02010600030101010101" pitchFamily="2" charset="-122"/>
              </a:rPr>
              <a:t>A:10.10.10.1</a:t>
            </a:r>
          </a:p>
        </p:txBody>
      </p:sp>
      <p:sp>
        <p:nvSpPr>
          <p:cNvPr id="336913" name="Text Box 17"/>
          <p:cNvSpPr txBox="1">
            <a:spLocks noChangeArrowheads="1"/>
          </p:cNvSpPr>
          <p:nvPr/>
        </p:nvSpPr>
        <p:spPr bwMode="auto">
          <a:xfrm>
            <a:off x="-93662" y="3938814"/>
            <a:ext cx="1584325" cy="366712"/>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B:10.10.10.2</a:t>
            </a:r>
          </a:p>
        </p:txBody>
      </p:sp>
      <p:sp>
        <p:nvSpPr>
          <p:cNvPr id="336914" name="Text Box 18"/>
          <p:cNvSpPr txBox="1">
            <a:spLocks noChangeArrowheads="1"/>
          </p:cNvSpPr>
          <p:nvPr/>
        </p:nvSpPr>
        <p:spPr bwMode="auto">
          <a:xfrm>
            <a:off x="4340225" y="6024563"/>
            <a:ext cx="1584325" cy="366712"/>
          </a:xfrm>
          <a:prstGeom prst="rect">
            <a:avLst/>
          </a:prstGeom>
          <a:noFill/>
          <a:ln w="9525">
            <a:noFill/>
            <a:miter lim="800000"/>
          </a:ln>
          <a:effectLst/>
        </p:spPr>
        <p:txBody>
          <a:bodyPr>
            <a:spAutoFit/>
          </a:bodyPr>
          <a:lstStyle/>
          <a:p>
            <a:r>
              <a:rPr lang="en-US" altLang="zh-CN" b="1" dirty="0">
                <a:latin typeface="Times New Roman" panose="02020603050405020304" pitchFamily="18" charset="0"/>
                <a:ea typeface="宋体" panose="02010600030101010101" pitchFamily="2" charset="-122"/>
              </a:rPr>
              <a:t>C:10.10.10.3</a:t>
            </a:r>
          </a:p>
        </p:txBody>
      </p:sp>
      <p:sp>
        <p:nvSpPr>
          <p:cNvPr id="336915" name="Text Box 19"/>
          <p:cNvSpPr txBox="1">
            <a:spLocks noChangeArrowheads="1"/>
          </p:cNvSpPr>
          <p:nvPr/>
        </p:nvSpPr>
        <p:spPr bwMode="auto">
          <a:xfrm>
            <a:off x="7019925" y="3770313"/>
            <a:ext cx="1295400" cy="641350"/>
          </a:xfrm>
          <a:prstGeom prst="rect">
            <a:avLst/>
          </a:prstGeom>
          <a:noFill/>
          <a:ln w="9525">
            <a:noFill/>
            <a:miter lim="800000"/>
          </a:ln>
          <a:effectLst/>
        </p:spPr>
        <p:txBody>
          <a:bodyPr>
            <a:spAutoFit/>
          </a:bodyPr>
          <a:lstStyle/>
          <a:p>
            <a:r>
              <a:rPr lang="zh-CN" altLang="en-US" b="1">
                <a:ea typeface="宋体" panose="02010600030101010101" pitchFamily="2" charset="-122"/>
              </a:rPr>
              <a:t>路由器</a:t>
            </a:r>
            <a:r>
              <a:rPr lang="en-US" altLang="zh-CN" b="1">
                <a:ea typeface="宋体" panose="02010600030101010101" pitchFamily="2" charset="-122"/>
              </a:rPr>
              <a:t>R:</a:t>
            </a:r>
            <a:r>
              <a:rPr lang="en-US" altLang="zh-CN">
                <a:ea typeface="宋体" panose="02010600030101010101" pitchFamily="2" charset="-122"/>
              </a:rPr>
              <a:t> </a:t>
            </a:r>
            <a:endParaRPr lang="en-US" altLang="zh-CN" b="1">
              <a:latin typeface="Times New Roman" panose="02020603050405020304" pitchFamily="18" charset="0"/>
              <a:ea typeface="宋体" panose="02010600030101010101" pitchFamily="2" charset="-122"/>
            </a:endParaRPr>
          </a:p>
          <a:p>
            <a:r>
              <a:rPr lang="en-US" altLang="zh-CN" b="1">
                <a:latin typeface="Times New Roman" panose="02020603050405020304" pitchFamily="18" charset="0"/>
                <a:ea typeface="宋体" panose="02010600030101010101" pitchFamily="2" charset="-122"/>
              </a:rPr>
              <a:t>10.10.10.8</a:t>
            </a:r>
          </a:p>
        </p:txBody>
      </p:sp>
      <p:sp>
        <p:nvSpPr>
          <p:cNvPr id="336916" name="Rectangle 20"/>
          <p:cNvSpPr>
            <a:spLocks noChangeArrowheads="1"/>
          </p:cNvSpPr>
          <p:nvPr/>
        </p:nvSpPr>
        <p:spPr bwMode="auto">
          <a:xfrm>
            <a:off x="1843088" y="3619500"/>
            <a:ext cx="142875" cy="142875"/>
          </a:xfrm>
          <a:prstGeom prst="rect">
            <a:avLst/>
          </a:prstGeom>
          <a:solidFill>
            <a:srgbClr val="008000"/>
          </a:solidFill>
          <a:ln w="9525">
            <a:solidFill>
              <a:schemeClr val="tx1"/>
            </a:solidFill>
            <a:miter lim="800000"/>
          </a:ln>
          <a:effectLst/>
        </p:spPr>
        <p:txBody>
          <a:bodyPr wrap="none" anchor="ctr"/>
          <a:lstStyle/>
          <a:p>
            <a:endParaRPr lang="zh-CN" altLang="en-US"/>
          </a:p>
        </p:txBody>
      </p:sp>
      <p:sp>
        <p:nvSpPr>
          <p:cNvPr id="336917" name="AutoShape 21"/>
          <p:cNvSpPr>
            <a:spLocks noChangeArrowheads="1"/>
          </p:cNvSpPr>
          <p:nvPr/>
        </p:nvSpPr>
        <p:spPr bwMode="auto">
          <a:xfrm>
            <a:off x="4981575" y="4819650"/>
            <a:ext cx="2808288" cy="1079500"/>
          </a:xfrm>
          <a:prstGeom prst="wedgeRectCallout">
            <a:avLst>
              <a:gd name="adj1" fmla="val -40954"/>
              <a:gd name="adj2" fmla="val -88088"/>
            </a:avLst>
          </a:prstGeom>
          <a:solidFill>
            <a:srgbClr val="CCECFF"/>
          </a:solidFill>
          <a:ln w="38100">
            <a:solidFill>
              <a:schemeClr val="tx1"/>
            </a:solidFill>
            <a:miter lim="800000"/>
          </a:ln>
          <a:effectLst/>
        </p:spPr>
        <p:txBody>
          <a:bodyPr anchor="ctr" anchorCtr="1"/>
          <a:lstStyle/>
          <a:p>
            <a:r>
              <a:rPr lang="zh-CN" altLang="en-US" b="1" dirty="0">
                <a:solidFill>
                  <a:srgbClr val="990000"/>
                </a:solidFill>
                <a:latin typeface="Times New Roman" panose="02020603050405020304" pitchFamily="18" charset="0"/>
                <a:ea typeface="黑体" panose="02010609060101010101" pitchFamily="49" charset="-122"/>
              </a:rPr>
              <a:t>步骤</a:t>
            </a:r>
            <a:r>
              <a:rPr lang="en-US" altLang="zh-CN" b="1" dirty="0">
                <a:solidFill>
                  <a:srgbClr val="990000"/>
                </a:solidFill>
                <a:latin typeface="Times New Roman" panose="02020603050405020304" pitchFamily="18" charset="0"/>
                <a:ea typeface="黑体" panose="02010609060101010101" pitchFamily="49" charset="-122"/>
              </a:rPr>
              <a:t>2</a:t>
            </a:r>
            <a:r>
              <a:rPr lang="zh-CN" altLang="en-US" b="1" dirty="0">
                <a:solidFill>
                  <a:srgbClr val="000099"/>
                </a:solidFill>
                <a:latin typeface="Times New Roman" panose="02020603050405020304" pitchFamily="18" charset="0"/>
                <a:ea typeface="黑体" panose="02010609060101010101" pitchFamily="49" charset="-122"/>
              </a:rPr>
              <a:t>：受害主机</a:t>
            </a:r>
            <a:r>
              <a:rPr lang="en-US" altLang="zh-CN" b="1" dirty="0">
                <a:solidFill>
                  <a:srgbClr val="000099"/>
                </a:solidFill>
                <a:latin typeface="Times New Roman" panose="02020603050405020304" pitchFamily="18" charset="0"/>
                <a:ea typeface="黑体" panose="02010609060101010101" pitchFamily="49" charset="-122"/>
              </a:rPr>
              <a:t>B</a:t>
            </a:r>
            <a:r>
              <a:rPr lang="zh-CN" altLang="en-US" dirty="0">
                <a:solidFill>
                  <a:srgbClr val="000099"/>
                </a:solidFill>
                <a:latin typeface="Times New Roman" panose="02020603050405020304" pitchFamily="18" charset="0"/>
                <a:ea typeface="黑体" panose="02010609060101010101" pitchFamily="49" charset="-122"/>
              </a:rPr>
              <a:t>将</a:t>
            </a:r>
            <a:r>
              <a:rPr lang="zh-CN" altLang="en-US" b="1" dirty="0">
                <a:solidFill>
                  <a:srgbClr val="000099"/>
                </a:solidFill>
                <a:latin typeface="Times New Roman" panose="02020603050405020304" pitchFamily="18" charset="0"/>
                <a:ea typeface="黑体" panose="02010609060101010101" pitchFamily="49" charset="-122"/>
              </a:rPr>
              <a:t>数据帧发送给攻击者（本来应该是</a:t>
            </a:r>
            <a:r>
              <a:rPr lang="en-US" altLang="zh-CN" b="1" dirty="0">
                <a:solidFill>
                  <a:srgbClr val="000099"/>
                </a:solidFill>
                <a:latin typeface="Times New Roman" panose="02020603050405020304" pitchFamily="18" charset="0"/>
                <a:ea typeface="黑体" panose="02010609060101010101" pitchFamily="49" charset="-122"/>
              </a:rPr>
              <a:t>A)</a:t>
            </a:r>
            <a:r>
              <a:rPr lang="zh-CN" altLang="en-US" b="1" dirty="0">
                <a:solidFill>
                  <a:srgbClr val="000099"/>
                </a:solidFill>
                <a:latin typeface="Times New Roman" panose="02020603050405020304" pitchFamily="18" charset="0"/>
                <a:ea typeface="黑体" panose="02010609060101010101" pitchFamily="49" charset="-122"/>
              </a:rPr>
              <a:t>，攻击者从网络接口嗅探数据。</a:t>
            </a:r>
          </a:p>
        </p:txBody>
      </p:sp>
      <p:sp>
        <p:nvSpPr>
          <p:cNvPr id="336918" name="Text Box 22"/>
          <p:cNvSpPr txBox="1">
            <a:spLocks noChangeArrowheads="1"/>
          </p:cNvSpPr>
          <p:nvPr/>
        </p:nvSpPr>
        <p:spPr bwMode="auto">
          <a:xfrm>
            <a:off x="3924300" y="3211513"/>
            <a:ext cx="374650" cy="366712"/>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1 </a:t>
            </a:r>
          </a:p>
        </p:txBody>
      </p:sp>
      <p:sp>
        <p:nvSpPr>
          <p:cNvPr id="336919" name="Text Box 23"/>
          <p:cNvSpPr txBox="1">
            <a:spLocks noChangeArrowheads="1"/>
          </p:cNvSpPr>
          <p:nvPr/>
        </p:nvSpPr>
        <p:spPr bwMode="auto">
          <a:xfrm>
            <a:off x="3621088" y="3763963"/>
            <a:ext cx="374650" cy="366712"/>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2 </a:t>
            </a:r>
          </a:p>
        </p:txBody>
      </p:sp>
      <p:sp>
        <p:nvSpPr>
          <p:cNvPr id="336920" name="Text Box 24"/>
          <p:cNvSpPr txBox="1">
            <a:spLocks noChangeArrowheads="1"/>
          </p:cNvSpPr>
          <p:nvPr/>
        </p:nvSpPr>
        <p:spPr bwMode="auto">
          <a:xfrm>
            <a:off x="4211638" y="4051300"/>
            <a:ext cx="374650" cy="366713"/>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3 </a:t>
            </a:r>
          </a:p>
        </p:txBody>
      </p:sp>
      <p:sp>
        <p:nvSpPr>
          <p:cNvPr id="336921" name="Text Box 25"/>
          <p:cNvSpPr txBox="1">
            <a:spLocks noChangeArrowheads="1"/>
          </p:cNvSpPr>
          <p:nvPr/>
        </p:nvSpPr>
        <p:spPr bwMode="auto">
          <a:xfrm>
            <a:off x="4500563" y="3468688"/>
            <a:ext cx="374650" cy="366712"/>
          </a:xfrm>
          <a:prstGeom prst="rect">
            <a:avLst/>
          </a:prstGeom>
          <a:noFill/>
          <a:ln w="9525">
            <a:noFill/>
            <a:miter lim="800000"/>
          </a:ln>
          <a:effectLst/>
        </p:spPr>
        <p:txBody>
          <a:bodyPr wrap="none">
            <a:spAutoFit/>
          </a:bodyPr>
          <a:lstStyle/>
          <a:p>
            <a:r>
              <a:rPr lang="en-US" altLang="zh-CN" b="1">
                <a:solidFill>
                  <a:srgbClr val="000000"/>
                </a:solidFill>
                <a:ea typeface="宋体" panose="02010600030101010101" pitchFamily="2" charset="-122"/>
              </a:rPr>
              <a:t>4 </a:t>
            </a:r>
          </a:p>
        </p:txBody>
      </p:sp>
      <p:grpSp>
        <p:nvGrpSpPr>
          <p:cNvPr id="2" name="Group 26"/>
          <p:cNvGrpSpPr/>
          <p:nvPr/>
        </p:nvGrpSpPr>
        <p:grpSpPr bwMode="auto">
          <a:xfrm>
            <a:off x="4637088" y="1770063"/>
            <a:ext cx="3030537" cy="1728787"/>
            <a:chOff x="291" y="2659"/>
            <a:chExt cx="1909" cy="1089"/>
          </a:xfrm>
        </p:grpSpPr>
        <p:sp>
          <p:nvSpPr>
            <p:cNvPr id="336923" name="Rectangle 27"/>
            <p:cNvSpPr>
              <a:spLocks noChangeArrowheads="1"/>
            </p:cNvSpPr>
            <p:nvPr/>
          </p:nvSpPr>
          <p:spPr bwMode="auto">
            <a:xfrm>
              <a:off x="294" y="2659"/>
              <a:ext cx="1860" cy="1089"/>
            </a:xfrm>
            <a:prstGeom prst="rect">
              <a:avLst/>
            </a:prstGeom>
            <a:solidFill>
              <a:schemeClr val="bg1"/>
            </a:solidFill>
            <a:ln w="25400">
              <a:solidFill>
                <a:srgbClr val="000000"/>
              </a:solidFill>
              <a:miter lim="800000"/>
            </a:ln>
            <a:effectLst/>
          </p:spPr>
          <p:txBody>
            <a:bodyPr wrap="none" anchor="ctr"/>
            <a:lstStyle/>
            <a:p>
              <a:pPr algn="ctr"/>
              <a:endParaRPr lang="zh-CN" altLang="en-US" b="1">
                <a:latin typeface="Times New Roman" panose="02020603050405020304" pitchFamily="18" charset="0"/>
                <a:ea typeface="宋体" panose="02010600030101010101" pitchFamily="2" charset="-122"/>
              </a:endParaRPr>
            </a:p>
          </p:txBody>
        </p:sp>
        <p:sp>
          <p:nvSpPr>
            <p:cNvPr id="336924" name="Text Box 28"/>
            <p:cNvSpPr txBox="1">
              <a:spLocks noChangeArrowheads="1"/>
            </p:cNvSpPr>
            <p:nvPr/>
          </p:nvSpPr>
          <p:spPr bwMode="auto">
            <a:xfrm>
              <a:off x="291" y="3082"/>
              <a:ext cx="1772" cy="231"/>
            </a:xfrm>
            <a:prstGeom prst="rect">
              <a:avLst/>
            </a:prstGeom>
            <a:noFill/>
            <a:ln w="9525">
              <a:noFill/>
              <a:miter lim="800000"/>
            </a:ln>
            <a:effectLst/>
          </p:spPr>
          <p:txBody>
            <a:bodyPr>
              <a:spAutoFit/>
            </a:bodyPr>
            <a:lstStyle/>
            <a:p>
              <a:r>
                <a:rPr lang="en-US" altLang="zh-CN" b="1">
                  <a:solidFill>
                    <a:srgbClr val="000000"/>
                  </a:solidFill>
                  <a:latin typeface="Times New Roman" panose="02020603050405020304" pitchFamily="18" charset="0"/>
                  <a:ea typeface="宋体" panose="02010600030101010101" pitchFamily="2" charset="-122"/>
                </a:rPr>
                <a:t>   11:22:33:44:55:BB      </a:t>
              </a:r>
              <a:r>
                <a:rPr lang="en-US" altLang="zh-CN" b="1">
                  <a:solidFill>
                    <a:srgbClr val="000000"/>
                  </a:solidFill>
                  <a:latin typeface="Times New Roman" panose="02020603050405020304" pitchFamily="18" charset="0"/>
                  <a:ea typeface="黑体" panose="02010609060101010101" pitchFamily="49" charset="-122"/>
                </a:rPr>
                <a:t>2 </a:t>
              </a:r>
              <a:endParaRPr lang="en-US" altLang="zh-CN" sz="1600" b="1">
                <a:solidFill>
                  <a:srgbClr val="000000"/>
                </a:solidFill>
                <a:latin typeface="Times New Roman" panose="02020603050405020304" pitchFamily="18" charset="0"/>
                <a:ea typeface="黑体" panose="02010609060101010101" pitchFamily="49" charset="-122"/>
              </a:endParaRPr>
            </a:p>
          </p:txBody>
        </p:sp>
        <p:sp>
          <p:nvSpPr>
            <p:cNvPr id="336925" name="Text Box 29"/>
            <p:cNvSpPr txBox="1">
              <a:spLocks noChangeArrowheads="1"/>
            </p:cNvSpPr>
            <p:nvPr/>
          </p:nvSpPr>
          <p:spPr bwMode="auto">
            <a:xfrm>
              <a:off x="294" y="2659"/>
              <a:ext cx="1906" cy="231"/>
            </a:xfrm>
            <a:prstGeom prst="rect">
              <a:avLst/>
            </a:prstGeom>
            <a:noFill/>
            <a:ln w="9525">
              <a:noFill/>
              <a:miter lim="800000"/>
            </a:ln>
            <a:effectLst/>
          </p:spPr>
          <p:txBody>
            <a:bodyPr>
              <a:spAutoFit/>
            </a:bodyPr>
            <a:lstStyle/>
            <a:p>
              <a:r>
                <a:rPr lang="en-US" altLang="zh-CN" b="1">
                  <a:latin typeface="Times New Roman" panose="02020603050405020304" pitchFamily="18" charset="0"/>
                  <a:ea typeface="宋体" panose="02010600030101010101" pitchFamily="2" charset="-122"/>
                </a:rPr>
                <a:t>        </a:t>
              </a:r>
              <a:r>
                <a:rPr lang="en-US" altLang="zh-CN" b="1">
                  <a:solidFill>
                    <a:srgbClr val="0033CC"/>
                  </a:solidFill>
                  <a:latin typeface="Times New Roman" panose="02020603050405020304" pitchFamily="18" charset="0"/>
                  <a:ea typeface="黑体" panose="02010609060101010101" pitchFamily="49" charset="-122"/>
                </a:rPr>
                <a:t>MAC</a:t>
              </a:r>
              <a:r>
                <a:rPr lang="zh-CN" altLang="en-US" b="1">
                  <a:solidFill>
                    <a:srgbClr val="0033CC"/>
                  </a:solidFill>
                  <a:latin typeface="Times New Roman" panose="02020603050405020304" pitchFamily="18" charset="0"/>
                  <a:ea typeface="黑体" panose="02010609060101010101" pitchFamily="49" charset="-122"/>
                </a:rPr>
                <a:t>地址               端口 </a:t>
              </a:r>
            </a:p>
          </p:txBody>
        </p:sp>
        <p:sp>
          <p:nvSpPr>
            <p:cNvPr id="336926" name="Text Box 30"/>
            <p:cNvSpPr txBox="1">
              <a:spLocks noChangeArrowheads="1"/>
            </p:cNvSpPr>
            <p:nvPr/>
          </p:nvSpPr>
          <p:spPr bwMode="auto">
            <a:xfrm>
              <a:off x="292" y="3294"/>
              <a:ext cx="1817" cy="231"/>
            </a:xfrm>
            <a:prstGeom prst="rect">
              <a:avLst/>
            </a:prstGeom>
            <a:noFill/>
            <a:ln w="9525">
              <a:noFill/>
              <a:miter lim="800000"/>
            </a:ln>
            <a:effectLst/>
          </p:spPr>
          <p:txBody>
            <a:bodyPr>
              <a:spAutoFit/>
            </a:bodyPr>
            <a:lstStyle/>
            <a:p>
              <a:r>
                <a:rPr lang="en-US" altLang="zh-CN" b="1">
                  <a:solidFill>
                    <a:srgbClr val="000000"/>
                  </a:solidFill>
                  <a:latin typeface="Times New Roman" panose="02020603050405020304" pitchFamily="18" charset="0"/>
                  <a:ea typeface="黑体" panose="02010609060101010101" pitchFamily="49" charset="-122"/>
                </a:rPr>
                <a:t>   11:22:33:44:55:CC      3 </a:t>
              </a:r>
              <a:endParaRPr lang="en-US" altLang="zh-CN" sz="1600" b="1">
                <a:solidFill>
                  <a:srgbClr val="000000"/>
                </a:solidFill>
                <a:latin typeface="Times New Roman" panose="02020603050405020304" pitchFamily="18" charset="0"/>
                <a:ea typeface="黑体" panose="02010609060101010101" pitchFamily="49" charset="-122"/>
              </a:endParaRPr>
            </a:p>
          </p:txBody>
        </p:sp>
        <p:sp>
          <p:nvSpPr>
            <p:cNvPr id="336927" name="Text Box 31"/>
            <p:cNvSpPr txBox="1">
              <a:spLocks noChangeArrowheads="1"/>
            </p:cNvSpPr>
            <p:nvPr/>
          </p:nvSpPr>
          <p:spPr bwMode="auto">
            <a:xfrm>
              <a:off x="292" y="2855"/>
              <a:ext cx="1817" cy="231"/>
            </a:xfrm>
            <a:prstGeom prst="rect">
              <a:avLst/>
            </a:prstGeom>
            <a:noFill/>
            <a:ln w="9525">
              <a:noFill/>
              <a:miter lim="800000"/>
            </a:ln>
            <a:effectLst/>
          </p:spPr>
          <p:txBody>
            <a:bodyPr>
              <a:spAutoFit/>
            </a:bodyPr>
            <a:lstStyle/>
            <a:p>
              <a:r>
                <a:rPr lang="en-US" altLang="zh-CN" b="1">
                  <a:solidFill>
                    <a:srgbClr val="CC0000"/>
                  </a:solidFill>
                  <a:latin typeface="Times New Roman" panose="02020603050405020304" pitchFamily="18" charset="0"/>
                  <a:ea typeface="黑体" panose="02010609060101010101" pitchFamily="49" charset="-122"/>
                </a:rPr>
                <a:t>   11:22:33:44:55:AA      3</a:t>
              </a:r>
              <a:r>
                <a:rPr lang="en-US" altLang="zh-CN" b="1">
                  <a:solidFill>
                    <a:srgbClr val="000000"/>
                  </a:solidFill>
                  <a:latin typeface="Times New Roman" panose="02020603050405020304" pitchFamily="18" charset="0"/>
                  <a:ea typeface="黑体" panose="02010609060101010101" pitchFamily="49" charset="-122"/>
                </a:rPr>
                <a:t> </a:t>
              </a:r>
            </a:p>
          </p:txBody>
        </p:sp>
        <p:sp>
          <p:nvSpPr>
            <p:cNvPr id="336928" name="Text Box 32"/>
            <p:cNvSpPr txBox="1">
              <a:spLocks noChangeArrowheads="1"/>
            </p:cNvSpPr>
            <p:nvPr/>
          </p:nvSpPr>
          <p:spPr bwMode="auto">
            <a:xfrm>
              <a:off x="295" y="3517"/>
              <a:ext cx="1814" cy="231"/>
            </a:xfrm>
            <a:prstGeom prst="rect">
              <a:avLst/>
            </a:prstGeom>
            <a:noFill/>
            <a:ln w="9525">
              <a:noFill/>
              <a:miter lim="800000"/>
            </a:ln>
            <a:effectLst/>
          </p:spPr>
          <p:txBody>
            <a:bodyPr>
              <a:spAutoFit/>
            </a:bodyPr>
            <a:lstStyle/>
            <a:p>
              <a:r>
                <a:rPr lang="en-US" altLang="zh-CN" b="1">
                  <a:solidFill>
                    <a:srgbClr val="000000"/>
                  </a:solidFill>
                  <a:latin typeface="Times New Roman" panose="02020603050405020304" pitchFamily="18" charset="0"/>
                  <a:ea typeface="黑体" panose="02010609060101010101" pitchFamily="49" charset="-122"/>
                </a:rPr>
                <a:t>   11:22:33:44:55:RR      4 </a:t>
              </a:r>
              <a:endParaRPr lang="en-US" altLang="zh-CN" sz="1600" b="1">
                <a:solidFill>
                  <a:srgbClr val="000000"/>
                </a:solidFill>
                <a:latin typeface="Times New Roman" panose="02020603050405020304" pitchFamily="18" charset="0"/>
                <a:ea typeface="黑体" panose="02010609060101010101" pitchFamily="49" charset="-122"/>
              </a:endParaRPr>
            </a:p>
          </p:txBody>
        </p:sp>
        <p:sp>
          <p:nvSpPr>
            <p:cNvPr id="336929" name="Line 33"/>
            <p:cNvSpPr>
              <a:spLocks noChangeShapeType="1"/>
            </p:cNvSpPr>
            <p:nvPr/>
          </p:nvSpPr>
          <p:spPr bwMode="auto">
            <a:xfrm>
              <a:off x="1746" y="2659"/>
              <a:ext cx="0" cy="1089"/>
            </a:xfrm>
            <a:prstGeom prst="line">
              <a:avLst/>
            </a:prstGeom>
            <a:noFill/>
            <a:ln w="9525">
              <a:solidFill>
                <a:schemeClr val="tx1"/>
              </a:solidFill>
              <a:round/>
            </a:ln>
            <a:effectLst/>
          </p:spPr>
          <p:txBody>
            <a:bodyPr/>
            <a:lstStyle/>
            <a:p>
              <a:endParaRPr lang="zh-CN" altLang="en-US"/>
            </a:p>
          </p:txBody>
        </p:sp>
        <p:sp>
          <p:nvSpPr>
            <p:cNvPr id="336930" name="Line 34"/>
            <p:cNvSpPr>
              <a:spLocks noChangeShapeType="1"/>
            </p:cNvSpPr>
            <p:nvPr/>
          </p:nvSpPr>
          <p:spPr bwMode="auto">
            <a:xfrm>
              <a:off x="294" y="2886"/>
              <a:ext cx="1860" cy="0"/>
            </a:xfrm>
            <a:prstGeom prst="line">
              <a:avLst/>
            </a:prstGeom>
            <a:noFill/>
            <a:ln w="9525">
              <a:solidFill>
                <a:schemeClr val="tx1"/>
              </a:solidFill>
              <a:round/>
            </a:ln>
            <a:effectLst/>
          </p:spPr>
          <p:txBody>
            <a:bodyPr/>
            <a:lstStyle/>
            <a:p>
              <a:endParaRPr lang="zh-CN" altLang="en-US"/>
            </a:p>
          </p:txBody>
        </p:sp>
        <p:sp>
          <p:nvSpPr>
            <p:cNvPr id="336931" name="Line 35"/>
            <p:cNvSpPr>
              <a:spLocks noChangeShapeType="1"/>
            </p:cNvSpPr>
            <p:nvPr/>
          </p:nvSpPr>
          <p:spPr bwMode="auto">
            <a:xfrm>
              <a:off x="294" y="3087"/>
              <a:ext cx="1860" cy="0"/>
            </a:xfrm>
            <a:prstGeom prst="line">
              <a:avLst/>
            </a:prstGeom>
            <a:noFill/>
            <a:ln w="9525">
              <a:solidFill>
                <a:schemeClr val="tx1"/>
              </a:solidFill>
              <a:round/>
            </a:ln>
            <a:effectLst/>
          </p:spPr>
          <p:txBody>
            <a:bodyPr/>
            <a:lstStyle/>
            <a:p>
              <a:endParaRPr lang="zh-CN" altLang="en-US"/>
            </a:p>
          </p:txBody>
        </p:sp>
        <p:sp>
          <p:nvSpPr>
            <p:cNvPr id="336932" name="Line 36"/>
            <p:cNvSpPr>
              <a:spLocks noChangeShapeType="1"/>
            </p:cNvSpPr>
            <p:nvPr/>
          </p:nvSpPr>
          <p:spPr bwMode="auto">
            <a:xfrm>
              <a:off x="294" y="3304"/>
              <a:ext cx="1860" cy="0"/>
            </a:xfrm>
            <a:prstGeom prst="line">
              <a:avLst/>
            </a:prstGeom>
            <a:noFill/>
            <a:ln w="9525">
              <a:solidFill>
                <a:schemeClr val="tx1"/>
              </a:solidFill>
              <a:round/>
            </a:ln>
            <a:effectLst/>
          </p:spPr>
          <p:txBody>
            <a:bodyPr/>
            <a:lstStyle/>
            <a:p>
              <a:endParaRPr lang="zh-CN" altLang="en-US"/>
            </a:p>
          </p:txBody>
        </p:sp>
        <p:sp>
          <p:nvSpPr>
            <p:cNvPr id="336933" name="Line 37"/>
            <p:cNvSpPr>
              <a:spLocks noChangeShapeType="1"/>
            </p:cNvSpPr>
            <p:nvPr/>
          </p:nvSpPr>
          <p:spPr bwMode="auto">
            <a:xfrm>
              <a:off x="294" y="3521"/>
              <a:ext cx="1860" cy="0"/>
            </a:xfrm>
            <a:prstGeom prst="line">
              <a:avLst/>
            </a:prstGeom>
            <a:noFill/>
            <a:ln w="9525">
              <a:solidFill>
                <a:schemeClr val="tx1"/>
              </a:solidFill>
              <a:round/>
            </a:ln>
            <a:effectLst/>
          </p:spPr>
          <p:txBody>
            <a:bodyPr/>
            <a:lstStyle/>
            <a:p>
              <a:endParaRPr lang="zh-CN" altLang="en-US"/>
            </a:p>
          </p:txBody>
        </p:sp>
      </p:grpSp>
      <p:grpSp>
        <p:nvGrpSpPr>
          <p:cNvPr id="3" name="Group 38"/>
          <p:cNvGrpSpPr/>
          <p:nvPr/>
        </p:nvGrpSpPr>
        <p:grpSpPr bwMode="auto">
          <a:xfrm>
            <a:off x="0" y="1338263"/>
            <a:ext cx="3630613" cy="2305050"/>
            <a:chOff x="0" y="935"/>
            <a:chExt cx="2287" cy="1452"/>
          </a:xfrm>
        </p:grpSpPr>
        <p:graphicFrame>
          <p:nvGraphicFramePr>
            <p:cNvPr id="336935" name="Object 39"/>
            <p:cNvGraphicFramePr>
              <a:graphicFrameLocks noChangeAspect="1"/>
            </p:cNvGraphicFramePr>
            <p:nvPr/>
          </p:nvGraphicFramePr>
          <p:xfrm>
            <a:off x="0" y="1389"/>
            <a:ext cx="521" cy="998"/>
          </p:xfrm>
          <a:graphic>
            <a:graphicData uri="http://schemas.openxmlformats.org/presentationml/2006/ole">
              <mc:AlternateContent xmlns:mc="http://schemas.openxmlformats.org/markup-compatibility/2006">
                <mc:Choice xmlns:v="urn:schemas-microsoft-com:vml" Requires="v">
                  <p:oleObj spid="_x0000_s5144" name="Clip" r:id="rId6" imgW="11144250" imgH="23974425" progId="">
                    <p:embed/>
                  </p:oleObj>
                </mc:Choice>
                <mc:Fallback>
                  <p:oleObj name="Clip" r:id="rId6" imgW="11144250" imgH="23974425" progId="">
                    <p:embed/>
                    <p:pic>
                      <p:nvPicPr>
                        <p:cNvPr id="0" name="图片 5120"/>
                        <p:cNvPicPr>
                          <a:picLocks noChangeAspect="1"/>
                        </p:cNvPicPr>
                        <p:nvPr/>
                      </p:nvPicPr>
                      <p:blipFill>
                        <a:blip r:embed="rId7"/>
                        <a:stretch>
                          <a:fillRect/>
                        </a:stretch>
                      </p:blipFill>
                      <p:spPr>
                        <a:xfrm>
                          <a:off x="0" y="1389"/>
                          <a:ext cx="521" cy="998"/>
                        </a:xfrm>
                        <a:prstGeom prst="rect">
                          <a:avLst/>
                        </a:prstGeom>
                        <a:noFill/>
                        <a:ln w="9525">
                          <a:noFill/>
                        </a:ln>
                      </p:spPr>
                    </p:pic>
                  </p:oleObj>
                </mc:Fallback>
              </mc:AlternateContent>
            </a:graphicData>
          </a:graphic>
        </p:graphicFrame>
        <p:sp>
          <p:nvSpPr>
            <p:cNvPr id="336936" name="Text Box 40"/>
            <p:cNvSpPr txBox="1">
              <a:spLocks noChangeArrowheads="1"/>
            </p:cNvSpPr>
            <p:nvPr/>
          </p:nvSpPr>
          <p:spPr bwMode="auto">
            <a:xfrm>
              <a:off x="431" y="935"/>
              <a:ext cx="1856" cy="233"/>
            </a:xfrm>
            <a:prstGeom prst="rect">
              <a:avLst/>
            </a:prstGeom>
            <a:noFill/>
            <a:ln w="9525">
              <a:noFill/>
              <a:miter lim="800000"/>
            </a:ln>
            <a:effectLst/>
          </p:spPr>
          <p:txBody>
            <a:bodyPr>
              <a:spAutoFit/>
            </a:bodyPr>
            <a:lstStyle/>
            <a:p>
              <a:endParaRPr lang="en-US" altLang="zh-CN" b="1" dirty="0">
                <a:solidFill>
                  <a:srgbClr val="990000"/>
                </a:solidFill>
                <a:ea typeface="黑体" panose="02010609060101010101" pitchFamily="49" charset="-122"/>
              </a:endParaRPr>
            </a:p>
          </p:txBody>
        </p:sp>
      </p:grpSp>
      <p:sp>
        <p:nvSpPr>
          <p:cNvPr id="336937" name="AutoShape 41"/>
          <p:cNvSpPr>
            <a:spLocks noChangeArrowheads="1"/>
          </p:cNvSpPr>
          <p:nvPr/>
        </p:nvSpPr>
        <p:spPr bwMode="auto">
          <a:xfrm>
            <a:off x="1231901" y="4087471"/>
            <a:ext cx="2951162" cy="1366838"/>
          </a:xfrm>
          <a:prstGeom prst="wedgeRectCallout">
            <a:avLst>
              <a:gd name="adj1" fmla="val 46611"/>
              <a:gd name="adj2" fmla="val -88213"/>
            </a:avLst>
          </a:prstGeom>
          <a:solidFill>
            <a:srgbClr val="CCECFF"/>
          </a:solidFill>
          <a:ln w="38100">
            <a:solidFill>
              <a:schemeClr val="tx1"/>
            </a:solidFill>
            <a:miter lim="800000"/>
          </a:ln>
          <a:effectLst/>
        </p:spPr>
        <p:txBody>
          <a:bodyPr anchor="ctr" anchorCtr="1"/>
          <a:lstStyle/>
          <a:p>
            <a:r>
              <a:rPr lang="zh-CN" altLang="en-US" b="1" dirty="0">
                <a:solidFill>
                  <a:srgbClr val="990000"/>
                </a:solidFill>
                <a:latin typeface="Times New Roman" panose="02020603050405020304" pitchFamily="18" charset="0"/>
                <a:ea typeface="黑体" panose="02010609060101010101" pitchFamily="49" charset="-122"/>
              </a:rPr>
              <a:t>步骤</a:t>
            </a:r>
            <a:r>
              <a:rPr lang="en-US" altLang="zh-CN" b="1" dirty="0">
                <a:solidFill>
                  <a:srgbClr val="990000"/>
                </a:solidFill>
                <a:latin typeface="Times New Roman" panose="02020603050405020304" pitchFamily="18" charset="0"/>
                <a:ea typeface="黑体" panose="02010609060101010101" pitchFamily="49" charset="-122"/>
              </a:rPr>
              <a:t>3</a:t>
            </a:r>
            <a:r>
              <a:rPr lang="zh-CN" altLang="en-US" b="1" dirty="0">
                <a:solidFill>
                  <a:srgbClr val="000099"/>
                </a:solidFill>
                <a:latin typeface="Times New Roman" panose="02020603050405020304" pitchFamily="18" charset="0"/>
                <a:ea typeface="黑体" panose="02010609060101010101" pitchFamily="49" charset="-122"/>
              </a:rPr>
              <a:t>：攻击者将数据缓存，让网络正常后，再将数据转交。然后再开始新一轮的攻击。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0.00851 0.00023 L 0.23976 -0.00093 L 0.23976 -0.24514 " pathEditMode="relative" ptsTypes="AAA">
                                      <p:cBhvr>
                                        <p:cTn id="6" dur="2000" fill="hold"/>
                                        <p:tgtEl>
                                          <p:spTgt spid="3369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Bottom)">
                                      <p:cBhvr>
                                        <p:cTn id="11" dur="500"/>
                                        <p:tgtEl>
                                          <p:spTgt spid="2"/>
                                        </p:tgtEl>
                                      </p:cBhvr>
                                    </p:animEffect>
                                  </p:childTnLst>
                                </p:cTn>
                              </p:par>
                              <p:par>
                                <p:cTn id="12" presetID="0" presetClass="path" presetSubtype="0" repeatCount="indefinite" accel="50000" decel="50000" fill="hold" grpId="1" nodeType="withEffect">
                                  <p:stCondLst>
                                    <p:cond delay="0"/>
                                  </p:stCondLst>
                                  <p:childTnLst>
                                    <p:animMotion origin="layout" path="M 0.00695 -7.40741E-7 L 0.24098 -7.40741E-7 L 0.24098 0.26019 " pathEditMode="relative" rAng="0" ptsTypes="AAA">
                                      <p:cBhvr>
                                        <p:cTn id="13" dur="2000" fill="hold"/>
                                        <p:tgtEl>
                                          <p:spTgt spid="336916"/>
                                        </p:tgtEl>
                                        <p:attrNameLst>
                                          <p:attrName>ppt_x</p:attrName>
                                          <p:attrName>ppt_y</p:attrName>
                                        </p:attrNameLst>
                                      </p:cBhvr>
                                      <p:rCtr x="11700" y="13000"/>
                                    </p:animMotion>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36917"/>
                                        </p:tgtEl>
                                        <p:attrNameLst>
                                          <p:attrName>style.visibility</p:attrName>
                                        </p:attrNameLst>
                                      </p:cBhvr>
                                      <p:to>
                                        <p:strVal val="visible"/>
                                      </p:to>
                                    </p:set>
                                    <p:anim calcmode="lin" valueType="num">
                                      <p:cBhvr additive="base">
                                        <p:cTn id="18" dur="500" fill="hold"/>
                                        <p:tgtEl>
                                          <p:spTgt spid="336917"/>
                                        </p:tgtEl>
                                        <p:attrNameLst>
                                          <p:attrName>ppt_x</p:attrName>
                                        </p:attrNameLst>
                                      </p:cBhvr>
                                      <p:tavLst>
                                        <p:tav tm="0">
                                          <p:val>
                                            <p:strVal val="#ppt_x"/>
                                          </p:val>
                                        </p:tav>
                                        <p:tav tm="100000">
                                          <p:val>
                                            <p:strVal val="#ppt_x"/>
                                          </p:val>
                                        </p:tav>
                                      </p:tavLst>
                                    </p:anim>
                                    <p:anim calcmode="lin" valueType="num">
                                      <p:cBhvr additive="base">
                                        <p:cTn id="19" dur="500" fill="hold"/>
                                        <p:tgtEl>
                                          <p:spTgt spid="3369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slide(from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6917"/>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336937"/>
                                        </p:tgtEl>
                                        <p:attrNameLst>
                                          <p:attrName>style.visibility</p:attrName>
                                        </p:attrNameLst>
                                      </p:cBhvr>
                                      <p:to>
                                        <p:strVal val="visible"/>
                                      </p:to>
                                    </p:set>
                                    <p:anim calcmode="lin" valueType="num">
                                      <p:cBhvr additive="base">
                                        <p:cTn id="31" dur="500" fill="hold"/>
                                        <p:tgtEl>
                                          <p:spTgt spid="336937"/>
                                        </p:tgtEl>
                                        <p:attrNameLst>
                                          <p:attrName>ppt_x</p:attrName>
                                        </p:attrNameLst>
                                      </p:cBhvr>
                                      <p:tavLst>
                                        <p:tav tm="0">
                                          <p:val>
                                            <p:strVal val="#ppt_x"/>
                                          </p:val>
                                        </p:tav>
                                        <p:tav tm="100000">
                                          <p:val>
                                            <p:strVal val="#ppt_x"/>
                                          </p:val>
                                        </p:tav>
                                      </p:tavLst>
                                    </p:anim>
                                    <p:anim calcmode="lin" valueType="num">
                                      <p:cBhvr additive="base">
                                        <p:cTn id="32" dur="500" fill="hold"/>
                                        <p:tgtEl>
                                          <p:spTgt spid="3369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16" grpId="0" animBg="1"/>
      <p:bldP spid="336916" grpId="1" animBg="1"/>
      <p:bldP spid="336917" grpId="0" animBg="1"/>
      <p:bldP spid="336917" grpId="1" animBg="1"/>
      <p:bldP spid="3369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3419475" y="6594475"/>
            <a:ext cx="2133600" cy="263525"/>
          </a:xfrm>
          <a:prstGeom prst="rect">
            <a:avLst/>
          </a:prstGeom>
        </p:spPr>
        <p:txBody>
          <a:bodyPr/>
          <a:lstStyle/>
          <a:p>
            <a:fld id="{D6836ECE-7A40-4FC2-9424-B1CE2D2E404E}" type="slidenum">
              <a:rPr lang="zh-CN" altLang="en-US"/>
              <a:t>34</a:t>
            </a:fld>
            <a:endParaRPr lang="en-US" altLang="zh-CN"/>
          </a:p>
        </p:txBody>
      </p:sp>
      <p:sp>
        <p:nvSpPr>
          <p:cNvPr id="337922" name="Rectangle 2"/>
          <p:cNvSpPr>
            <a:spLocks noGrp="1" noChangeArrowheads="1"/>
          </p:cNvSpPr>
          <p:nvPr>
            <p:ph type="title"/>
          </p:nvPr>
        </p:nvSpPr>
        <p:spPr/>
        <p:txBody>
          <a:bodyPr/>
          <a:lstStyle/>
          <a:p>
            <a:r>
              <a:rPr lang="zh-CN" altLang="en-US"/>
              <a:t>交换网络监听小结</a:t>
            </a:r>
          </a:p>
        </p:txBody>
      </p:sp>
      <p:sp>
        <p:nvSpPr>
          <p:cNvPr id="337923" name="Rectangle 3"/>
          <p:cNvSpPr>
            <a:spLocks noGrp="1" noChangeArrowheads="1"/>
          </p:cNvSpPr>
          <p:nvPr>
            <p:ph type="body" idx="1"/>
          </p:nvPr>
        </p:nvSpPr>
        <p:spPr/>
        <p:txBody>
          <a:bodyPr/>
          <a:lstStyle/>
          <a:p>
            <a:r>
              <a:rPr lang="zh-CN" altLang="en-US" sz="3000">
                <a:solidFill>
                  <a:srgbClr val="000099"/>
                </a:solidFill>
              </a:rPr>
              <a:t>网络管理员</a:t>
            </a:r>
          </a:p>
          <a:p>
            <a:pPr lvl="1"/>
            <a:r>
              <a:rPr lang="zh-CN" altLang="en-US" sz="2800"/>
              <a:t>交换机</a:t>
            </a:r>
            <a:r>
              <a:rPr lang="en-US" altLang="zh-CN" sz="2800"/>
              <a:t>+</a:t>
            </a:r>
            <a:r>
              <a:rPr lang="zh-CN" altLang="en-US" sz="2800"/>
              <a:t>集线器</a:t>
            </a:r>
          </a:p>
          <a:p>
            <a:pPr lvl="1"/>
            <a:r>
              <a:rPr lang="zh-CN" altLang="en-US" sz="2800"/>
              <a:t>端口镜像</a:t>
            </a:r>
          </a:p>
          <a:p>
            <a:r>
              <a:rPr lang="zh-CN" altLang="en-US" sz="3000">
                <a:solidFill>
                  <a:srgbClr val="000099"/>
                </a:solidFill>
              </a:rPr>
              <a:t>黑客</a:t>
            </a:r>
          </a:p>
          <a:p>
            <a:pPr lvl="1"/>
            <a:r>
              <a:rPr lang="en-US" altLang="zh-CN" sz="2800">
                <a:latin typeface="Arial" panose="020B0604020202020204" pitchFamily="34" charset="0"/>
              </a:rPr>
              <a:t>MAC</a:t>
            </a:r>
            <a:r>
              <a:rPr lang="zh-CN" altLang="en-US" sz="2800"/>
              <a:t>洪泛</a:t>
            </a:r>
          </a:p>
          <a:p>
            <a:pPr lvl="1"/>
            <a:r>
              <a:rPr lang="en-US" altLang="zh-CN" sz="2800">
                <a:latin typeface="Arial" panose="020B0604020202020204" pitchFamily="34" charset="0"/>
              </a:rPr>
              <a:t>ARP</a:t>
            </a:r>
            <a:r>
              <a:rPr lang="zh-CN" altLang="en-US" sz="2800"/>
              <a:t>欺骗</a:t>
            </a:r>
          </a:p>
          <a:p>
            <a:pPr lvl="1"/>
            <a:r>
              <a:rPr lang="zh-CN" altLang="en-US" sz="2800"/>
              <a:t>端口盗用</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31988" y="2790825"/>
            <a:ext cx="5659437" cy="958850"/>
          </a:xfrm>
        </p:spPr>
        <p:txBody>
          <a:bodyPr/>
          <a:lstStyle/>
          <a:p>
            <a:r>
              <a:rPr lang="zh-CN" altLang="en-US" dirty="0">
                <a:solidFill>
                  <a:srgbClr val="C00000"/>
                </a:solidFill>
              </a:rPr>
              <a:t>二、</a:t>
            </a:r>
            <a:r>
              <a:rPr lang="en-US" altLang="zh-CN" dirty="0">
                <a:solidFill>
                  <a:srgbClr val="C00000"/>
                </a:solidFill>
              </a:rPr>
              <a:t>DHCP</a:t>
            </a:r>
            <a:r>
              <a:rPr lang="zh-CN" altLang="en-US" dirty="0">
                <a:solidFill>
                  <a:srgbClr val="C00000"/>
                </a:solidFill>
              </a:rPr>
              <a:t>欺骗</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5463" y="1211263"/>
            <a:ext cx="7772400" cy="5008562"/>
          </a:xfrm>
        </p:spPr>
        <p:txBody>
          <a:bodyPr/>
          <a:lstStyle/>
          <a:p>
            <a:pPr>
              <a:lnSpc>
                <a:spcPct val="150000"/>
              </a:lnSpc>
              <a:spcBef>
                <a:spcPts val="0"/>
              </a:spcBef>
            </a:pPr>
            <a:r>
              <a:rPr lang="en-US" altLang="zh-CN" dirty="0"/>
              <a:t>DHCP</a:t>
            </a:r>
            <a:r>
              <a:rPr lang="zh-CN" altLang="zh-CN" dirty="0"/>
              <a:t>（</a:t>
            </a:r>
            <a:r>
              <a:rPr lang="en-US" altLang="zh-CN" dirty="0"/>
              <a:t>Dynamic Host Configuration Protocol</a:t>
            </a:r>
            <a:r>
              <a:rPr lang="zh-CN" altLang="zh-CN" dirty="0"/>
              <a:t>，动态主机配置协议）通常被应用在大型的局域网络环境中，主要作用是集中的管理、分配</a:t>
            </a:r>
            <a:r>
              <a:rPr lang="en-US" altLang="zh-CN" dirty="0"/>
              <a:t>IP</a:t>
            </a:r>
            <a:r>
              <a:rPr lang="zh-CN" altLang="zh-CN" dirty="0"/>
              <a:t>地址，使网络环境中的主机动态地获得</a:t>
            </a:r>
            <a:r>
              <a:rPr lang="en-US" altLang="zh-CN" dirty="0"/>
              <a:t>IP</a:t>
            </a:r>
            <a:r>
              <a:rPr lang="zh-CN" altLang="zh-CN" dirty="0"/>
              <a:t>地址、</a:t>
            </a:r>
            <a:r>
              <a:rPr lang="en-US" altLang="zh-CN" dirty="0"/>
              <a:t>Gateway</a:t>
            </a:r>
            <a:r>
              <a:rPr lang="zh-CN" altLang="zh-CN" dirty="0"/>
              <a:t>地址、</a:t>
            </a:r>
            <a:r>
              <a:rPr lang="en-US" altLang="zh-CN" dirty="0"/>
              <a:t>DNS</a:t>
            </a:r>
            <a:r>
              <a:rPr lang="zh-CN" altLang="zh-CN" dirty="0"/>
              <a:t>服务器地址等信息，并能够提升地址的使用率。</a:t>
            </a:r>
            <a:endParaRPr lang="zh-CN" altLang="en-US" dirty="0"/>
          </a:p>
        </p:txBody>
      </p:sp>
      <p:sp>
        <p:nvSpPr>
          <p:cNvPr id="3" name="标题 2"/>
          <p:cNvSpPr>
            <a:spLocks noGrp="1"/>
          </p:cNvSpPr>
          <p:nvPr>
            <p:ph type="title"/>
          </p:nvPr>
        </p:nvSpPr>
        <p:spPr/>
        <p:txBody>
          <a:bodyPr/>
          <a:lstStyle/>
          <a:p>
            <a:r>
              <a:rPr lang="en-US" altLang="zh-CN" dirty="0"/>
              <a:t>DHCP</a:t>
            </a:r>
            <a:r>
              <a:rPr lang="zh-CN" altLang="en-US" dirty="0"/>
              <a:t>基本原理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DHCP</a:t>
            </a:r>
            <a:r>
              <a:rPr lang="zh-CN" altLang="en-US" dirty="0"/>
              <a:t>基本原理</a:t>
            </a:r>
          </a:p>
        </p:txBody>
      </p:sp>
      <p:pic>
        <p:nvPicPr>
          <p:cNvPr id="4" name="图片 3" descr="http://fex.baidu.com/img/traffic-hijack/dhcp-broadcast.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1746" y="2137091"/>
            <a:ext cx="6535640" cy="348694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DHCP</a:t>
            </a:r>
            <a:r>
              <a:rPr lang="zh-CN" altLang="en-US" dirty="0"/>
              <a:t>欺骗</a:t>
            </a:r>
          </a:p>
        </p:txBody>
      </p:sp>
      <p:pic>
        <p:nvPicPr>
          <p:cNvPr id="4" name="图片 3" descr="http://fex.baidu.com/img/traffic-hijack/dhcp-phishing.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847" y="1940560"/>
            <a:ext cx="7069161" cy="35059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31988" y="2790825"/>
            <a:ext cx="5659437" cy="958850"/>
          </a:xfrm>
        </p:spPr>
        <p:txBody>
          <a:bodyPr/>
          <a:lstStyle/>
          <a:p>
            <a:r>
              <a:rPr lang="zh-CN" altLang="en-US" dirty="0">
                <a:solidFill>
                  <a:srgbClr val="C00000"/>
                </a:solidFill>
              </a:rPr>
              <a:t>三、</a:t>
            </a:r>
            <a:r>
              <a:rPr lang="en-US" altLang="zh-CN" dirty="0">
                <a:solidFill>
                  <a:srgbClr val="C00000"/>
                </a:solidFill>
              </a:rPr>
              <a:t>DNS</a:t>
            </a:r>
            <a:r>
              <a:rPr lang="zh-CN" altLang="en-US" dirty="0">
                <a:solidFill>
                  <a:srgbClr val="C00000"/>
                </a:solidFill>
              </a:rPr>
              <a:t>劫持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zh-CN" altLang="en-US">
                <a:latin typeface="Times New Roman" panose="02020603050405020304" pitchFamily="18" charset="0"/>
              </a:rPr>
              <a:t>网络监听（</a:t>
            </a:r>
            <a:r>
              <a:rPr lang="zh-CN" altLang="en-US" dirty="0">
                <a:solidFill>
                  <a:srgbClr val="000099"/>
                </a:solidFill>
                <a:sym typeface="+mn-ea"/>
              </a:rPr>
              <a:t>网络嗅探）</a:t>
            </a:r>
          </a:p>
        </p:txBody>
      </p:sp>
      <p:sp>
        <p:nvSpPr>
          <p:cNvPr id="308227" name="Rectangle 3"/>
          <p:cNvSpPr>
            <a:spLocks noGrp="1" noChangeArrowheads="1"/>
          </p:cNvSpPr>
          <p:nvPr>
            <p:ph type="body" idx="1"/>
          </p:nvPr>
        </p:nvSpPr>
        <p:spPr>
          <a:xfrm>
            <a:off x="150495" y="1400175"/>
            <a:ext cx="8785860" cy="4800600"/>
          </a:xfrm>
        </p:spPr>
        <p:txBody>
          <a:bodyPr/>
          <a:lstStyle/>
          <a:p>
            <a:pPr>
              <a:lnSpc>
                <a:spcPct val="150000"/>
              </a:lnSpc>
              <a:spcBef>
                <a:spcPts val="0"/>
              </a:spcBef>
            </a:pPr>
            <a:r>
              <a:rPr lang="zh-CN" altLang="en-US" sz="2400" dirty="0">
                <a:solidFill>
                  <a:srgbClr val="000099"/>
                </a:solidFill>
              </a:rPr>
              <a:t>网络监听</a:t>
            </a:r>
            <a:r>
              <a:rPr lang="zh-CN" altLang="en-US" sz="2400" dirty="0"/>
              <a:t>（ </a:t>
            </a:r>
            <a:r>
              <a:rPr lang="en-US" altLang="zh-CN" sz="2400" dirty="0"/>
              <a:t>Network Listening</a:t>
            </a:r>
            <a:r>
              <a:rPr lang="zh-CN" altLang="en-US" sz="2400" dirty="0"/>
              <a:t>）：是指在计算机网络</a:t>
            </a:r>
            <a:r>
              <a:rPr lang="zh-CN" altLang="en-US" sz="2400" dirty="0" smtClean="0"/>
              <a:t>接口（网卡）处</a:t>
            </a:r>
            <a:r>
              <a:rPr lang="zh-CN" altLang="en-US" sz="2400" dirty="0"/>
              <a:t>截获网上计算机之间通信的数据，也称</a:t>
            </a:r>
            <a:r>
              <a:rPr lang="zh-CN" altLang="en-US" sz="2400" dirty="0">
                <a:solidFill>
                  <a:srgbClr val="000099"/>
                </a:solidFill>
              </a:rPr>
              <a:t>网络嗅探</a:t>
            </a:r>
            <a:r>
              <a:rPr lang="zh-CN" altLang="en-US" sz="2400" dirty="0"/>
              <a:t>（</a:t>
            </a:r>
            <a:r>
              <a:rPr lang="en-US" altLang="zh-CN" sz="2400" dirty="0"/>
              <a:t>Network Sniffing </a:t>
            </a:r>
            <a:r>
              <a:rPr lang="zh-CN" altLang="en-US" sz="2400" dirty="0"/>
              <a:t>）</a:t>
            </a:r>
            <a:r>
              <a:rPr lang="zh-CN" altLang="en-US" sz="2400" dirty="0" smtClean="0"/>
              <a:t>。</a:t>
            </a:r>
            <a:endParaRPr lang="en-US" altLang="zh-CN" sz="2400" dirty="0" smtClean="0"/>
          </a:p>
          <a:p>
            <a:pPr>
              <a:lnSpc>
                <a:spcPct val="150000"/>
              </a:lnSpc>
              <a:spcBef>
                <a:spcPts val="0"/>
              </a:spcBef>
            </a:pPr>
            <a:r>
              <a:rPr lang="zh-CN" altLang="en-US" sz="2400" dirty="0" smtClean="0"/>
              <a:t>作用（一体两面）</a:t>
            </a:r>
            <a:endParaRPr lang="zh-CN" altLang="en-US" sz="2400" dirty="0"/>
          </a:p>
          <a:p>
            <a:pPr lvl="1">
              <a:lnSpc>
                <a:spcPct val="150000"/>
              </a:lnSpc>
              <a:spcBef>
                <a:spcPts val="0"/>
              </a:spcBef>
            </a:pPr>
            <a:r>
              <a:rPr lang="zh-CN" altLang="en-US" sz="2400" dirty="0"/>
              <a:t>协助</a:t>
            </a:r>
            <a:r>
              <a:rPr lang="zh-CN" altLang="en-US" sz="2400" dirty="0">
                <a:solidFill>
                  <a:srgbClr val="FC0000"/>
                </a:solidFill>
              </a:rPr>
              <a:t>网络管理员</a:t>
            </a:r>
            <a:r>
              <a:rPr lang="zh-CN" altLang="en-US" sz="2400" dirty="0"/>
              <a:t>监测网络传输数据，排除网络故障；</a:t>
            </a:r>
            <a:r>
              <a:rPr lang="zh-CN" altLang="en-US" sz="2000" dirty="0"/>
              <a:t>（正面）</a:t>
            </a:r>
          </a:p>
          <a:p>
            <a:pPr lvl="1">
              <a:lnSpc>
                <a:spcPct val="150000"/>
              </a:lnSpc>
              <a:spcBef>
                <a:spcPts val="0"/>
              </a:spcBef>
            </a:pPr>
            <a:r>
              <a:rPr lang="zh-CN" altLang="en-US" sz="2400" dirty="0"/>
              <a:t>被</a:t>
            </a:r>
            <a:r>
              <a:rPr lang="zh-CN" altLang="en-US" sz="2400" dirty="0">
                <a:solidFill>
                  <a:srgbClr val="FC0000"/>
                </a:solidFill>
              </a:rPr>
              <a:t>黑客</a:t>
            </a:r>
            <a:r>
              <a:rPr lang="zh-CN" altLang="en-US" sz="2400" dirty="0"/>
              <a:t>利用来截获网络上的敏感信息，给网络安全带来极大危害。（负面）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8227">
                                            <p:txEl>
                                              <p:pRg st="0" end="0"/>
                                            </p:txEl>
                                          </p:spTgt>
                                        </p:tgtEl>
                                        <p:attrNameLst>
                                          <p:attrName>style.visibility</p:attrName>
                                        </p:attrNameLst>
                                      </p:cBhvr>
                                      <p:to>
                                        <p:strVal val="visible"/>
                                      </p:to>
                                    </p:set>
                                    <p:anim calcmode="lin" valueType="num">
                                      <p:cBhvr additive="base">
                                        <p:cTn id="7" dur="500" fill="hold"/>
                                        <p:tgtEl>
                                          <p:spTgt spid="308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822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8227">
                                            <p:txEl>
                                              <p:pRg st="1" end="1"/>
                                            </p:txEl>
                                          </p:spTgt>
                                        </p:tgtEl>
                                        <p:attrNameLst>
                                          <p:attrName>style.visibility</p:attrName>
                                        </p:attrNameLst>
                                      </p:cBhvr>
                                      <p:to>
                                        <p:strVal val="visible"/>
                                      </p:to>
                                    </p:set>
                                    <p:anim calcmode="lin" valueType="num">
                                      <p:cBhvr additive="base">
                                        <p:cTn id="11" dur="500" fill="hold"/>
                                        <p:tgtEl>
                                          <p:spTgt spid="30822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82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8227">
                                            <p:txEl>
                                              <p:pRg st="2" end="2"/>
                                            </p:txEl>
                                          </p:spTgt>
                                        </p:tgtEl>
                                        <p:attrNameLst>
                                          <p:attrName>style.visibility</p:attrName>
                                        </p:attrNameLst>
                                      </p:cBhvr>
                                      <p:to>
                                        <p:strVal val="visible"/>
                                      </p:to>
                                    </p:set>
                                    <p:anim calcmode="lin" valueType="num">
                                      <p:cBhvr additive="base">
                                        <p:cTn id="17" dur="500" fill="hold"/>
                                        <p:tgtEl>
                                          <p:spTgt spid="3082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82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8227">
                                            <p:txEl>
                                              <p:pRg st="3" end="3"/>
                                            </p:txEl>
                                          </p:spTgt>
                                        </p:tgtEl>
                                        <p:attrNameLst>
                                          <p:attrName>style.visibility</p:attrName>
                                        </p:attrNameLst>
                                      </p:cBhvr>
                                      <p:to>
                                        <p:strVal val="visible"/>
                                      </p:to>
                                    </p:set>
                                    <p:anim calcmode="lin" valueType="num">
                                      <p:cBhvr additive="base">
                                        <p:cTn id="23" dur="500" fill="hold"/>
                                        <p:tgtEl>
                                          <p:spTgt spid="30822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0822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0238" y="1449388"/>
            <a:ext cx="7772400" cy="4114800"/>
          </a:xfrm>
        </p:spPr>
        <p:txBody>
          <a:bodyPr/>
          <a:lstStyle/>
          <a:p>
            <a:pPr>
              <a:lnSpc>
                <a:spcPct val="150000"/>
              </a:lnSpc>
              <a:spcBef>
                <a:spcPts val="0"/>
              </a:spcBef>
            </a:pPr>
            <a:r>
              <a:rPr lang="zh-CN" altLang="zh-CN" dirty="0"/>
              <a:t>在因特网中，域名解析系统（</a:t>
            </a:r>
            <a:r>
              <a:rPr lang="en-US" altLang="zh-CN" dirty="0"/>
              <a:t>DNS</a:t>
            </a:r>
            <a:r>
              <a:rPr lang="zh-CN" altLang="zh-CN" dirty="0"/>
              <a:t>）负责将域名（</a:t>
            </a:r>
            <a:r>
              <a:rPr lang="en-US" altLang="zh-CN" dirty="0"/>
              <a:t>Domain Name</a:t>
            </a:r>
            <a:r>
              <a:rPr lang="zh-CN" altLang="zh-CN" dirty="0"/>
              <a:t>）解析成</a:t>
            </a:r>
            <a:r>
              <a:rPr lang="en-US" altLang="zh-CN" dirty="0"/>
              <a:t> IP </a:t>
            </a:r>
            <a:r>
              <a:rPr lang="zh-CN" altLang="zh-CN" dirty="0"/>
              <a:t>地址。同</a:t>
            </a:r>
            <a:r>
              <a:rPr lang="en-US" altLang="zh-CN" dirty="0"/>
              <a:t>ARP</a:t>
            </a:r>
            <a:r>
              <a:rPr lang="zh-CN" altLang="zh-CN" dirty="0"/>
              <a:t>协议一样，</a:t>
            </a:r>
            <a:r>
              <a:rPr lang="en-US" altLang="zh-CN" dirty="0"/>
              <a:t>DNS</a:t>
            </a:r>
            <a:r>
              <a:rPr lang="zh-CN" altLang="zh-CN" dirty="0"/>
              <a:t>同样可以被黑客利用来进行网络流量窃取。</a:t>
            </a:r>
          </a:p>
          <a:p>
            <a:pPr>
              <a:lnSpc>
                <a:spcPct val="150000"/>
              </a:lnSpc>
              <a:spcBef>
                <a:spcPts val="0"/>
              </a:spcBef>
            </a:pPr>
            <a:endParaRPr lang="zh-CN" altLang="en-US" dirty="0"/>
          </a:p>
        </p:txBody>
      </p:sp>
      <p:sp>
        <p:nvSpPr>
          <p:cNvPr id="3" name="标题 2"/>
          <p:cNvSpPr>
            <a:spLocks noGrp="1"/>
          </p:cNvSpPr>
          <p:nvPr>
            <p:ph type="title"/>
          </p:nvPr>
        </p:nvSpPr>
        <p:spPr/>
        <p:txBody>
          <a:bodyPr/>
          <a:lstStyle/>
          <a:p>
            <a:r>
              <a:rPr lang="en-US" altLang="zh-CN" dirty="0"/>
              <a:t>DNS</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5462" y="1249362"/>
            <a:ext cx="8066087" cy="5065713"/>
          </a:xfrm>
        </p:spPr>
        <p:txBody>
          <a:bodyPr/>
          <a:lstStyle/>
          <a:p>
            <a:pPr>
              <a:lnSpc>
                <a:spcPct val="150000"/>
              </a:lnSpc>
              <a:spcBef>
                <a:spcPts val="0"/>
              </a:spcBef>
            </a:pPr>
            <a:r>
              <a:rPr lang="zh-CN" altLang="zh-CN" dirty="0"/>
              <a:t>攻击者还可以通过社会工程学等手段获得域名管理密码和域名管理邮箱，然后将指定域名的</a:t>
            </a:r>
            <a:r>
              <a:rPr lang="en-US" altLang="zh-CN" dirty="0"/>
              <a:t>DNS</a:t>
            </a:r>
            <a:r>
              <a:rPr lang="zh-CN" altLang="zh-CN" dirty="0"/>
              <a:t>纪录指向到黑客可以控制的</a:t>
            </a:r>
            <a:r>
              <a:rPr lang="en-US" altLang="zh-CN" dirty="0"/>
              <a:t>DNS</a:t>
            </a:r>
            <a:r>
              <a:rPr lang="zh-CN" altLang="zh-CN" dirty="0"/>
              <a:t>服务器，进而通过在该</a:t>
            </a:r>
            <a:r>
              <a:rPr lang="en-US" altLang="zh-CN" dirty="0"/>
              <a:t>DNS</a:t>
            </a:r>
            <a:r>
              <a:rPr lang="zh-CN" altLang="zh-CN" dirty="0"/>
              <a:t>服务器上添加相应域名纪录，从而使网民访问该域名时，进入了黑客所指向的主机</a:t>
            </a:r>
            <a:r>
              <a:rPr lang="en-US" altLang="zh-CN" dirty="0"/>
              <a:t>(</a:t>
            </a:r>
            <a:r>
              <a:rPr lang="zh-CN" altLang="en-US" dirty="0"/>
              <a:t>许多钓鱼网站就是这样实现的）。</a:t>
            </a:r>
          </a:p>
        </p:txBody>
      </p:sp>
      <p:sp>
        <p:nvSpPr>
          <p:cNvPr id="3" name="标题 2"/>
          <p:cNvSpPr>
            <a:spLocks noGrp="1"/>
          </p:cNvSpPr>
          <p:nvPr>
            <p:ph type="title"/>
          </p:nvPr>
        </p:nvSpPr>
        <p:spPr/>
        <p:txBody>
          <a:bodyPr/>
          <a:lstStyle/>
          <a:p>
            <a:r>
              <a:rPr lang="en-US" altLang="zh-CN" dirty="0"/>
              <a:t>DNS</a:t>
            </a:r>
            <a:r>
              <a:rPr lang="zh-CN" altLang="en-US" dirty="0"/>
              <a:t>攻击</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5462" y="1249362"/>
            <a:ext cx="8066087" cy="5065713"/>
          </a:xfrm>
        </p:spPr>
        <p:txBody>
          <a:bodyPr/>
          <a:lstStyle/>
          <a:p>
            <a:pPr>
              <a:lnSpc>
                <a:spcPct val="150000"/>
              </a:lnSpc>
              <a:spcBef>
                <a:spcPts val="0"/>
              </a:spcBef>
            </a:pPr>
            <a:r>
              <a:rPr lang="en-US" altLang="zh-CN" sz="2400" dirty="0"/>
              <a:t>DNS</a:t>
            </a:r>
            <a:r>
              <a:rPr lang="zh-CN" altLang="zh-CN" sz="2400" dirty="0"/>
              <a:t>缓存投毒：控制</a:t>
            </a:r>
            <a:r>
              <a:rPr lang="en-US" altLang="zh-CN" sz="2400" dirty="0"/>
              <a:t>DNS</a:t>
            </a:r>
            <a:r>
              <a:rPr lang="zh-CN" altLang="zh-CN" sz="2400" dirty="0"/>
              <a:t>缓存服务器，把原本准备访问某网站的用户在不知不觉中带到黑客指向的其他网站上。其实现方式有多种，比如可以通过利用网民</a:t>
            </a:r>
            <a:r>
              <a:rPr lang="en-US" altLang="zh-CN" sz="2400" dirty="0"/>
              <a:t>ISP</a:t>
            </a:r>
            <a:r>
              <a:rPr lang="zh-CN" altLang="zh-CN" sz="2400" dirty="0"/>
              <a:t>端的</a:t>
            </a:r>
            <a:r>
              <a:rPr lang="en-US" altLang="zh-CN" sz="2400" dirty="0"/>
              <a:t>DNS</a:t>
            </a:r>
            <a:r>
              <a:rPr lang="zh-CN" altLang="zh-CN" sz="2400" dirty="0"/>
              <a:t>缓存服务器的漏洞进行攻击或控制，从而改变该</a:t>
            </a:r>
            <a:r>
              <a:rPr lang="en-US" altLang="zh-CN" sz="2400" dirty="0"/>
              <a:t>ISP</a:t>
            </a:r>
            <a:r>
              <a:rPr lang="zh-CN" altLang="zh-CN" sz="2400" dirty="0"/>
              <a:t>内的用户访问域名的响应结果；或者通过利用用户权威域名服务器上的漏洞，如当用户权威域名服务器同时可以被当作缓存服务器使用，黑客可以实现缓存投毒，将错误的域名纪录存入缓存中，从而使所有使用该缓存服务器的用户得到错误的</a:t>
            </a:r>
            <a:r>
              <a:rPr lang="en-US" altLang="zh-CN" sz="2400" dirty="0"/>
              <a:t>DNS</a:t>
            </a:r>
            <a:r>
              <a:rPr lang="zh-CN" altLang="zh-CN" sz="2400" dirty="0"/>
              <a:t>解析结果</a:t>
            </a:r>
            <a:r>
              <a:rPr lang="zh-CN" altLang="en-US" sz="2400" dirty="0"/>
              <a:t>。</a:t>
            </a:r>
          </a:p>
        </p:txBody>
      </p:sp>
      <p:sp>
        <p:nvSpPr>
          <p:cNvPr id="3" name="标题 2"/>
          <p:cNvSpPr>
            <a:spLocks noGrp="1"/>
          </p:cNvSpPr>
          <p:nvPr>
            <p:ph type="title"/>
          </p:nvPr>
        </p:nvSpPr>
        <p:spPr/>
        <p:txBody>
          <a:bodyPr/>
          <a:lstStyle/>
          <a:p>
            <a:r>
              <a:rPr lang="en-US" altLang="zh-CN" dirty="0"/>
              <a:t>DNS</a:t>
            </a:r>
            <a:r>
              <a:rPr lang="zh-CN" altLang="en-US" dirty="0"/>
              <a:t>攻击</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DNS</a:t>
            </a:r>
            <a:r>
              <a:rPr lang="zh-CN" altLang="en-US" dirty="0"/>
              <a:t>劫持</a:t>
            </a:r>
          </a:p>
        </p:txBody>
      </p:sp>
      <p:pic>
        <p:nvPicPr>
          <p:cNvPr id="4" name="图片 3" descr="http://fex.baidu.com/img/traffic-hijack/dns-hijack.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0" y="2097722"/>
            <a:ext cx="8648700" cy="360127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CDN</a:t>
            </a:r>
            <a:r>
              <a:rPr lang="zh-CN" altLang="en-US" dirty="0"/>
              <a:t>入侵 </a:t>
            </a:r>
          </a:p>
        </p:txBody>
      </p:sp>
      <p:pic>
        <p:nvPicPr>
          <p:cNvPr id="5" name="图片 4" descr="http://fex.baidu.com/img/traffic-hijack/cdn-hijack.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305" y="2452370"/>
            <a:ext cx="7255894" cy="26980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31988" y="2790825"/>
            <a:ext cx="5659437" cy="958850"/>
          </a:xfrm>
        </p:spPr>
        <p:txBody>
          <a:bodyPr/>
          <a:lstStyle/>
          <a:p>
            <a:r>
              <a:rPr lang="zh-CN" altLang="en-US" dirty="0">
                <a:solidFill>
                  <a:srgbClr val="C00000"/>
                </a:solidFill>
              </a:rPr>
              <a:t>四、</a:t>
            </a:r>
            <a:r>
              <a:rPr lang="en-US" altLang="zh-CN" dirty="0">
                <a:solidFill>
                  <a:srgbClr val="C00000"/>
                </a:solidFill>
              </a:rPr>
              <a:t>Wi-Fi </a:t>
            </a:r>
            <a:r>
              <a:rPr lang="zh-CN" altLang="en-US" dirty="0">
                <a:solidFill>
                  <a:srgbClr val="C00000"/>
                </a:solidFill>
              </a:rPr>
              <a:t>流量劫持</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Wi-Fi </a:t>
            </a:r>
            <a:r>
              <a:rPr lang="zh-CN" altLang="en-US" dirty="0"/>
              <a:t>热点</a:t>
            </a:r>
          </a:p>
        </p:txBody>
      </p:sp>
      <p:pic>
        <p:nvPicPr>
          <p:cNvPr id="4" name="图片 3" descr="http://fex.baidu.com/img/traffic-hijack/wifi-d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6530" y="1598611"/>
            <a:ext cx="6046578" cy="431898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Wi-Fi </a:t>
            </a:r>
            <a:r>
              <a:rPr lang="zh-CN" altLang="en-US" dirty="0"/>
              <a:t>热点钓鱼</a:t>
            </a:r>
          </a:p>
        </p:txBody>
      </p:sp>
      <p:pic>
        <p:nvPicPr>
          <p:cNvPr id="4" name="图片 3" descr="http://fex.baidu.com/img/traffic-hijack/wifi-spoofing.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5412" y="1622107"/>
            <a:ext cx="6033875" cy="425546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Wi-Fi </a:t>
            </a:r>
            <a:r>
              <a:rPr lang="zh-CN" altLang="en-US" dirty="0"/>
              <a:t>强制断线</a:t>
            </a:r>
          </a:p>
        </p:txBody>
      </p:sp>
      <p:pic>
        <p:nvPicPr>
          <p:cNvPr id="4" name="图片 3" descr="http://fex.baidu.com/img/traffic-hijack/wifi-deauth.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2132" y="1483360"/>
            <a:ext cx="2426253" cy="3569513"/>
          </a:xfrm>
          <a:prstGeom prst="rect">
            <a:avLst/>
          </a:prstGeom>
          <a:noFill/>
          <a:ln>
            <a:noFill/>
          </a:ln>
        </p:spPr>
      </p:pic>
      <p:pic>
        <p:nvPicPr>
          <p:cNvPr id="5" name="图片 4" descr="http://fex.baidu.com/img/traffic-hijack/honey-router.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467" y="1962467"/>
            <a:ext cx="7505065" cy="29330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04323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466976"/>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498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5131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390775"/>
            <a:ext cx="5497512" cy="579438"/>
          </a:xfrm>
          <a:prstGeom prst="rect">
            <a:avLst/>
          </a:prstGeom>
          <a:noFill/>
          <a:ln w="9525" algn="ctr">
            <a:noFill/>
            <a:miter lim="800000"/>
          </a:ln>
          <a:effectLst/>
        </p:spPr>
        <p:txBody>
          <a:bodyPr>
            <a:spAutoFit/>
          </a:bodyPr>
          <a:lstStyle/>
          <a:p>
            <a:pPr eaLnBrk="0" hangingPunct="0"/>
            <a:r>
              <a:rPr lang="zh-CN" altLang="en-US" sz="3200" b="1" dirty="0">
                <a:solidFill>
                  <a:srgbClr val="000000"/>
                </a:solidFill>
                <a:ea typeface="黑体" panose="02010609060101010101" pitchFamily="49" charset="-122"/>
              </a:rPr>
              <a:t>流量劫持</a:t>
            </a:r>
          </a:p>
        </p:txBody>
      </p:sp>
      <p:sp>
        <p:nvSpPr>
          <p:cNvPr id="64571" name="Text Box 59"/>
          <p:cNvSpPr txBox="1">
            <a:spLocks noChangeArrowheads="1"/>
          </p:cNvSpPr>
          <p:nvPr/>
        </p:nvSpPr>
        <p:spPr bwMode="gray">
          <a:xfrm>
            <a:off x="1101725" y="35448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0989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458628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444875"/>
            <a:ext cx="5645150" cy="579438"/>
          </a:xfrm>
          <a:prstGeom prst="rect">
            <a:avLst/>
          </a:prstGeom>
          <a:solidFill>
            <a:schemeClr val="accent2"/>
          </a:solid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数据采集</a:t>
            </a:r>
          </a:p>
        </p:txBody>
      </p:sp>
      <p:sp>
        <p:nvSpPr>
          <p:cNvPr id="64585" name="Text Box 73"/>
          <p:cNvSpPr txBox="1">
            <a:spLocks noChangeArrowheads="1"/>
          </p:cNvSpPr>
          <p:nvPr/>
        </p:nvSpPr>
        <p:spPr bwMode="gray">
          <a:xfrm>
            <a:off x="1082675" y="46275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17207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450976"/>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414463"/>
            <a:ext cx="57261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网络监听概述</a:t>
            </a:r>
          </a:p>
        </p:txBody>
      </p:sp>
      <p:sp>
        <p:nvSpPr>
          <p:cNvPr id="64552" name="Text Box 40"/>
          <p:cNvSpPr txBox="1">
            <a:spLocks noChangeArrowheads="1"/>
          </p:cNvSpPr>
          <p:nvPr/>
        </p:nvSpPr>
        <p:spPr bwMode="gray">
          <a:xfrm>
            <a:off x="1108075" y="1482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0431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4503738"/>
            <a:ext cx="56118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网络监听工具</a:t>
            </a:r>
          </a:p>
        </p:txBody>
      </p:sp>
      <p:sp>
        <p:nvSpPr>
          <p:cNvPr id="28" name="Rectangle 57"/>
          <p:cNvSpPr>
            <a:spLocks noChangeArrowheads="1"/>
          </p:cNvSpPr>
          <p:nvPr/>
        </p:nvSpPr>
        <p:spPr bwMode="gray">
          <a:xfrm rot="3419336">
            <a:off x="1014412" y="5484813"/>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9" name="Text Box 59"/>
          <p:cNvSpPr txBox="1">
            <a:spLocks noChangeArrowheads="1"/>
          </p:cNvSpPr>
          <p:nvPr/>
        </p:nvSpPr>
        <p:spPr bwMode="gray">
          <a:xfrm>
            <a:off x="1079091" y="5516563"/>
            <a:ext cx="380232" cy="461665"/>
          </a:xfrm>
          <a:prstGeom prst="rect">
            <a:avLst/>
          </a:prstGeom>
          <a:noFill/>
          <a:ln w="9525" algn="ctr">
            <a:noFill/>
            <a:miter lim="800000"/>
          </a:ln>
          <a:effectLst/>
        </p:spPr>
        <p:txBody>
          <a:bodyPr wrap="none">
            <a:spAutoFit/>
          </a:bodyPr>
          <a:lstStyle/>
          <a:p>
            <a:pPr algn="ctr" eaLnBrk="0" hangingPunct="0"/>
            <a:r>
              <a:rPr lang="en-US" altLang="zh-CN" sz="2400" b="1" dirty="0">
                <a:solidFill>
                  <a:schemeClr val="bg1"/>
                </a:solidFill>
                <a:ea typeface="宋体" panose="02010600030101010101" pitchFamily="2" charset="-122"/>
              </a:rPr>
              <a:t>5</a:t>
            </a:r>
          </a:p>
        </p:txBody>
      </p:sp>
      <p:sp>
        <p:nvSpPr>
          <p:cNvPr id="30" name="Line 75"/>
          <p:cNvSpPr>
            <a:spLocks noChangeShapeType="1"/>
          </p:cNvSpPr>
          <p:nvPr/>
        </p:nvSpPr>
        <p:spPr bwMode="gray">
          <a:xfrm>
            <a:off x="1293813" y="6070600"/>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31" name="Text Box 72"/>
          <p:cNvSpPr txBox="1">
            <a:spLocks noChangeArrowheads="1"/>
          </p:cNvSpPr>
          <p:nvPr/>
        </p:nvSpPr>
        <p:spPr bwMode="gray">
          <a:xfrm>
            <a:off x="1822451" y="5416550"/>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网络监听防御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zh-CN" altLang="en-US">
                <a:latin typeface="Times New Roman" panose="02020603050405020304" pitchFamily="18" charset="0"/>
              </a:rPr>
              <a:t>网络监听案例</a:t>
            </a:r>
          </a:p>
        </p:txBody>
      </p:sp>
      <p:sp>
        <p:nvSpPr>
          <p:cNvPr id="309251" name="Rectangle 3"/>
          <p:cNvSpPr>
            <a:spLocks noGrp="1" noChangeArrowheads="1"/>
          </p:cNvSpPr>
          <p:nvPr>
            <p:ph type="body" idx="1"/>
          </p:nvPr>
        </p:nvSpPr>
        <p:spPr>
          <a:xfrm>
            <a:off x="369570" y="1439545"/>
            <a:ext cx="8033385" cy="4712970"/>
          </a:xfrm>
        </p:spPr>
        <p:txBody>
          <a:bodyPr/>
          <a:lstStyle/>
          <a:p>
            <a:pPr>
              <a:lnSpc>
                <a:spcPts val="4000"/>
              </a:lnSpc>
              <a:spcBef>
                <a:spcPts val="0"/>
              </a:spcBef>
            </a:pPr>
            <a:r>
              <a:rPr lang="zh-CN" altLang="en-US" dirty="0"/>
              <a:t>网络监听在安全领域引起普遍注意是在</a:t>
            </a:r>
            <a:r>
              <a:rPr lang="en-US" altLang="zh-CN" dirty="0"/>
              <a:t>1994</a:t>
            </a:r>
            <a:r>
              <a:rPr lang="zh-CN" altLang="en-US" dirty="0"/>
              <a:t>年。在该年</a:t>
            </a:r>
            <a:r>
              <a:rPr lang="en-US" altLang="zh-CN" dirty="0"/>
              <a:t>2</a:t>
            </a:r>
            <a:r>
              <a:rPr lang="zh-CN" altLang="en-US" dirty="0"/>
              <a:t>月，一个不知名的人在众多的主机和骨干网络设备上安装了网络监听软件，对美国骨干互联网和军方网窃取了超过</a:t>
            </a:r>
            <a:r>
              <a:rPr lang="en-US" altLang="zh-CN" dirty="0"/>
              <a:t>10</a:t>
            </a:r>
            <a:r>
              <a:rPr lang="zh-CN" altLang="en-US" dirty="0"/>
              <a:t>万个有效的用户名和口令。</a:t>
            </a:r>
          </a:p>
          <a:p>
            <a:pPr lvl="1">
              <a:lnSpc>
                <a:spcPts val="4000"/>
              </a:lnSpc>
              <a:spcBef>
                <a:spcPts val="0"/>
              </a:spcBef>
            </a:pPr>
            <a:r>
              <a:rPr lang="zh-CN" altLang="en-US" dirty="0"/>
              <a:t>该事件是互联网上最早期的大规模网络监听事件，使网络监听从“地下</a:t>
            </a:r>
            <a:r>
              <a:rPr lang="en-US" altLang="zh-CN" dirty="0"/>
              <a:t>”</a:t>
            </a:r>
            <a:r>
              <a:rPr lang="zh-CN" altLang="en-US" dirty="0"/>
              <a:t>走向了公开，并迅速地在大众中普及开来</a:t>
            </a:r>
            <a:r>
              <a:rPr lang="zh-CN" altLang="en-US" dirty="0" smtClean="0"/>
              <a:t>。</a:t>
            </a:r>
            <a:endParaRPr lang="en-US" altLang="zh-CN" dirty="0" smtClean="0"/>
          </a:p>
          <a:p>
            <a:pPr lvl="1">
              <a:lnSpc>
                <a:spcPts val="4000"/>
              </a:lnSpc>
              <a:spcBef>
                <a:spcPts val="0"/>
              </a:spcBef>
            </a:pPr>
            <a:r>
              <a:rPr lang="zh-CN" altLang="en-US" dirty="0" smtClean="0"/>
              <a:t>现在网络监听已经是一种最常见的攻击</a:t>
            </a:r>
            <a:r>
              <a:rPr lang="zh-CN" altLang="en-US" dirty="0" smtClean="0"/>
              <a:t>方法</a:t>
            </a:r>
            <a:endParaRPr lang="en-US" altLang="zh-CN" dirty="0" smtClean="0"/>
          </a:p>
          <a:p>
            <a:pPr lvl="1">
              <a:lnSpc>
                <a:spcPts val="4000"/>
              </a:lnSpc>
              <a:spcBef>
                <a:spcPts val="0"/>
              </a:spcBef>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anim calcmode="lin" valueType="num">
                                      <p:cBhvr additive="base">
                                        <p:cTn id="7" dur="500" fill="hold"/>
                                        <p:tgtEl>
                                          <p:spTgt spid="309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9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9251">
                                            <p:txEl>
                                              <p:pRg st="1" end="1"/>
                                            </p:txEl>
                                          </p:spTgt>
                                        </p:tgtEl>
                                        <p:attrNameLst>
                                          <p:attrName>style.visibility</p:attrName>
                                        </p:attrNameLst>
                                      </p:cBhvr>
                                      <p:to>
                                        <p:strVal val="visible"/>
                                      </p:to>
                                    </p:set>
                                    <p:anim calcmode="lin" valueType="num">
                                      <p:cBhvr additive="base">
                                        <p:cTn id="13" dur="500" fill="hold"/>
                                        <p:tgtEl>
                                          <p:spTgt spid="3092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9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9251">
                                            <p:txEl>
                                              <p:pRg st="2" end="2"/>
                                            </p:txEl>
                                          </p:spTgt>
                                        </p:tgtEl>
                                        <p:attrNameLst>
                                          <p:attrName>style.visibility</p:attrName>
                                        </p:attrNameLst>
                                      </p:cBhvr>
                                      <p:to>
                                        <p:strVal val="visible"/>
                                      </p:to>
                                    </p:set>
                                    <p:anim calcmode="lin" valueType="num">
                                      <p:cBhvr additive="base">
                                        <p:cTn id="19" dur="500" fill="hold"/>
                                        <p:tgtEl>
                                          <p:spTgt spid="3092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925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31988" y="2790825"/>
            <a:ext cx="5659437" cy="958850"/>
          </a:xfrm>
        </p:spPr>
        <p:txBody>
          <a:bodyPr/>
          <a:lstStyle/>
          <a:p>
            <a:r>
              <a:rPr lang="zh-CN" altLang="en-US" dirty="0">
                <a:solidFill>
                  <a:srgbClr val="C00000"/>
                </a:solidFill>
              </a:rPr>
              <a:t>一、网卡的工作原理</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7388" y="1363663"/>
            <a:ext cx="7772400" cy="4114800"/>
          </a:xfrm>
        </p:spPr>
        <p:txBody>
          <a:bodyPr/>
          <a:lstStyle/>
          <a:p>
            <a:r>
              <a:rPr lang="en-US" altLang="zh-CN" dirty="0"/>
              <a:t>MAC</a:t>
            </a:r>
            <a:r>
              <a:rPr lang="zh-CN" altLang="en-US" dirty="0"/>
              <a:t>地址</a:t>
            </a:r>
          </a:p>
        </p:txBody>
      </p:sp>
      <p:sp>
        <p:nvSpPr>
          <p:cNvPr id="3" name="标题 2"/>
          <p:cNvSpPr>
            <a:spLocks noGrp="1"/>
          </p:cNvSpPr>
          <p:nvPr>
            <p:ph type="title"/>
          </p:nvPr>
        </p:nvSpPr>
        <p:spPr/>
        <p:txBody>
          <a:bodyPr/>
          <a:lstStyle/>
          <a:p>
            <a:r>
              <a:rPr lang="zh-CN" altLang="en-US" dirty="0"/>
              <a:t>网卡地址</a:t>
            </a:r>
          </a:p>
        </p:txBody>
      </p:sp>
      <p:pic>
        <p:nvPicPr>
          <p:cNvPr id="5" name="图片 4" descr="mac地址"/>
          <p:cNvPicPr>
            <a:picLocks noChangeAspect="1"/>
          </p:cNvPicPr>
          <p:nvPr/>
        </p:nvPicPr>
        <p:blipFill>
          <a:blip r:embed="rId2" cstate="print"/>
          <a:srcRect/>
          <a:stretch>
            <a:fillRect/>
          </a:stretch>
        </p:blipFill>
        <p:spPr bwMode="auto">
          <a:xfrm>
            <a:off x="1450340" y="2055176"/>
            <a:ext cx="6372225" cy="447675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r>
              <a:rPr lang="zh-CN" altLang="en-US"/>
              <a:t>网卡工作方式</a:t>
            </a:r>
            <a:endParaRPr lang="en-US" altLang="zh-CN"/>
          </a:p>
        </p:txBody>
      </p:sp>
      <p:sp>
        <p:nvSpPr>
          <p:cNvPr id="318467" name="Rectangle 3"/>
          <p:cNvSpPr>
            <a:spLocks noGrp="1" noChangeArrowheads="1"/>
          </p:cNvSpPr>
          <p:nvPr>
            <p:ph type="body" idx="1"/>
          </p:nvPr>
        </p:nvSpPr>
        <p:spPr>
          <a:xfrm>
            <a:off x="630238" y="1239837"/>
            <a:ext cx="7999412" cy="4675187"/>
          </a:xfrm>
        </p:spPr>
        <p:txBody>
          <a:bodyPr/>
          <a:lstStyle/>
          <a:p>
            <a:pPr>
              <a:lnSpc>
                <a:spcPct val="150000"/>
              </a:lnSpc>
              <a:spcBef>
                <a:spcPts val="0"/>
              </a:spcBef>
            </a:pPr>
            <a:r>
              <a:rPr lang="zh-CN" altLang="en-US" sz="2800" dirty="0">
                <a:solidFill>
                  <a:srgbClr val="000099"/>
                </a:solidFill>
              </a:rPr>
              <a:t>单播</a:t>
            </a:r>
            <a:r>
              <a:rPr lang="zh-CN" altLang="en-US" sz="2800" dirty="0"/>
              <a:t>（</a:t>
            </a:r>
            <a:r>
              <a:rPr lang="en-US" altLang="zh-CN" sz="2800" dirty="0" err="1"/>
              <a:t>Unicast</a:t>
            </a:r>
            <a:r>
              <a:rPr lang="zh-CN" altLang="en-US" sz="2800" dirty="0"/>
              <a:t>）：网卡在工作时接收目的地址是本机硬件地址的数据帧；</a:t>
            </a:r>
          </a:p>
          <a:p>
            <a:pPr>
              <a:lnSpc>
                <a:spcPct val="150000"/>
              </a:lnSpc>
              <a:spcBef>
                <a:spcPts val="0"/>
              </a:spcBef>
            </a:pPr>
            <a:r>
              <a:rPr lang="zh-CN" altLang="en-US" sz="2800" dirty="0">
                <a:solidFill>
                  <a:srgbClr val="000099"/>
                </a:solidFill>
              </a:rPr>
              <a:t>广播</a:t>
            </a:r>
            <a:r>
              <a:rPr lang="zh-CN" altLang="en-US" sz="2800" dirty="0"/>
              <a:t>（</a:t>
            </a:r>
            <a:r>
              <a:rPr lang="en-US" altLang="zh-CN" sz="2800" dirty="0"/>
              <a:t>Broadcast</a:t>
            </a:r>
            <a:r>
              <a:rPr lang="zh-CN" altLang="en-US" sz="2800" dirty="0"/>
              <a:t>）：接收所有类型为广播报文的数据帧；</a:t>
            </a:r>
          </a:p>
          <a:p>
            <a:pPr>
              <a:lnSpc>
                <a:spcPct val="150000"/>
              </a:lnSpc>
              <a:spcBef>
                <a:spcPts val="0"/>
              </a:spcBef>
            </a:pPr>
            <a:r>
              <a:rPr lang="zh-CN" altLang="en-US" sz="2800" dirty="0">
                <a:solidFill>
                  <a:srgbClr val="000099"/>
                </a:solidFill>
              </a:rPr>
              <a:t>多播</a:t>
            </a:r>
            <a:r>
              <a:rPr lang="zh-CN" altLang="en-US" sz="2800" dirty="0"/>
              <a:t>（</a:t>
            </a:r>
            <a:r>
              <a:rPr lang="en-US" altLang="zh-CN" sz="2800" dirty="0"/>
              <a:t>Multicast</a:t>
            </a:r>
            <a:r>
              <a:rPr lang="zh-CN" altLang="en-US" sz="2800" dirty="0"/>
              <a:t>）：接收特定的组播报</a:t>
            </a:r>
          </a:p>
          <a:p>
            <a:pPr>
              <a:lnSpc>
                <a:spcPct val="150000"/>
              </a:lnSpc>
              <a:spcBef>
                <a:spcPts val="0"/>
              </a:spcBef>
            </a:pPr>
            <a:r>
              <a:rPr lang="zh-CN" altLang="en-US" sz="2800" dirty="0">
                <a:solidFill>
                  <a:srgbClr val="000099"/>
                </a:solidFill>
              </a:rPr>
              <a:t>混杂模式</a:t>
            </a:r>
            <a:r>
              <a:rPr lang="zh-CN" altLang="en-US" sz="2800" dirty="0"/>
              <a:t>（</a:t>
            </a:r>
            <a:r>
              <a:rPr lang="en-US" altLang="zh-CN" sz="2800" dirty="0"/>
              <a:t>Promiscuous</a:t>
            </a:r>
            <a:r>
              <a:rPr lang="zh-CN" altLang="en-US" sz="2800" dirty="0"/>
              <a:t>）：是指对报文中的目的硬件地址不加任何检查，全部接收的工作模式。</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网卡的处理流程</a:t>
            </a:r>
          </a:p>
        </p:txBody>
      </p:sp>
      <p:sp>
        <p:nvSpPr>
          <p:cNvPr id="5632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2"/>
          <a:stretch>
            <a:fillRect/>
          </a:stretch>
        </p:blipFill>
        <p:spPr>
          <a:xfrm>
            <a:off x="1961582" y="1578930"/>
            <a:ext cx="5220835" cy="370014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31988" y="2790825"/>
            <a:ext cx="5659437" cy="958850"/>
          </a:xfrm>
        </p:spPr>
        <p:txBody>
          <a:bodyPr/>
          <a:lstStyle/>
          <a:p>
            <a:r>
              <a:rPr lang="zh-CN" altLang="en-US" dirty="0">
                <a:solidFill>
                  <a:srgbClr val="C00000"/>
                </a:solidFill>
              </a:rPr>
              <a:t>二、数据采集</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zh-CN" altLang="en-US"/>
              <a:t>以太网的广播方式发送</a:t>
            </a:r>
          </a:p>
        </p:txBody>
      </p:sp>
      <p:grpSp>
        <p:nvGrpSpPr>
          <p:cNvPr id="2" name="Group 3"/>
          <p:cNvGrpSpPr/>
          <p:nvPr/>
        </p:nvGrpSpPr>
        <p:grpSpPr bwMode="auto">
          <a:xfrm>
            <a:off x="4410075" y="4068763"/>
            <a:ext cx="471488" cy="1406525"/>
            <a:chOff x="1177" y="1994"/>
            <a:chExt cx="258" cy="714"/>
          </a:xfrm>
        </p:grpSpPr>
        <p:sp>
          <p:nvSpPr>
            <p:cNvPr id="317444" name="Line 4"/>
            <p:cNvSpPr>
              <a:spLocks noChangeShapeType="1"/>
            </p:cNvSpPr>
            <p:nvPr/>
          </p:nvSpPr>
          <p:spPr bwMode="auto">
            <a:xfrm rot="16200000" flipV="1">
              <a:off x="1043" y="2261"/>
              <a:ext cx="537" cy="4"/>
            </a:xfrm>
            <a:prstGeom prst="line">
              <a:avLst/>
            </a:prstGeom>
            <a:noFill/>
            <a:ln w="38100">
              <a:solidFill>
                <a:srgbClr val="333399"/>
              </a:solidFill>
              <a:round/>
            </a:ln>
            <a:effectLst/>
          </p:spPr>
          <p:txBody>
            <a:bodyPr wrap="none" anchor="ctr"/>
            <a:lstStyle/>
            <a:p>
              <a:endParaRPr lang="zh-CN" altLang="en-US"/>
            </a:p>
          </p:txBody>
        </p:sp>
        <p:pic>
          <p:nvPicPr>
            <p:cNvPr id="317445" name="Picture 5"/>
            <p:cNvPicPr>
              <a:picLocks noChangeArrowheads="1"/>
            </p:cNvPicPr>
            <p:nvPr/>
          </p:nvPicPr>
          <p:blipFill>
            <a:blip r:embed="rId2" cstate="print"/>
            <a:srcRect/>
            <a:stretch>
              <a:fillRect/>
            </a:stretch>
          </p:blipFill>
          <p:spPr bwMode="auto">
            <a:xfrm>
              <a:off x="1177" y="2448"/>
              <a:ext cx="258" cy="260"/>
            </a:xfrm>
            <a:prstGeom prst="rect">
              <a:avLst/>
            </a:prstGeom>
            <a:noFill/>
            <a:ln w="9525">
              <a:noFill/>
              <a:miter lim="800000"/>
              <a:headEnd/>
              <a:tailEnd/>
            </a:ln>
            <a:effectLst/>
          </p:spPr>
        </p:pic>
      </p:grpSp>
      <p:sp>
        <p:nvSpPr>
          <p:cNvPr id="317446" name="Line 6"/>
          <p:cNvSpPr>
            <a:spLocks noChangeShapeType="1"/>
          </p:cNvSpPr>
          <p:nvPr/>
        </p:nvSpPr>
        <p:spPr bwMode="auto">
          <a:xfrm flipV="1">
            <a:off x="715963" y="4057650"/>
            <a:ext cx="7816850" cy="1588"/>
          </a:xfrm>
          <a:prstGeom prst="line">
            <a:avLst/>
          </a:prstGeom>
          <a:noFill/>
          <a:ln w="38100">
            <a:solidFill>
              <a:srgbClr val="333399"/>
            </a:solidFill>
            <a:round/>
          </a:ln>
          <a:effectLst/>
        </p:spPr>
        <p:txBody>
          <a:bodyPr wrap="none" anchor="ctr"/>
          <a:lstStyle/>
          <a:p>
            <a:endParaRPr lang="zh-CN" altLang="en-US"/>
          </a:p>
        </p:txBody>
      </p:sp>
      <p:sp>
        <p:nvSpPr>
          <p:cNvPr id="317447" name="Rectangle 7"/>
          <p:cNvSpPr>
            <a:spLocks noChangeArrowheads="1"/>
          </p:cNvSpPr>
          <p:nvPr/>
        </p:nvSpPr>
        <p:spPr bwMode="auto">
          <a:xfrm>
            <a:off x="8415338" y="3990975"/>
            <a:ext cx="117475" cy="125413"/>
          </a:xfrm>
          <a:prstGeom prst="rect">
            <a:avLst/>
          </a:prstGeom>
          <a:solidFill>
            <a:srgbClr val="333399"/>
          </a:solidFill>
          <a:ln w="12700">
            <a:solidFill>
              <a:srgbClr val="333399"/>
            </a:solidFill>
            <a:miter lim="800000"/>
          </a:ln>
          <a:effectLst/>
        </p:spPr>
        <p:txBody>
          <a:bodyPr wrap="none" anchor="ctr"/>
          <a:lstStyle/>
          <a:p>
            <a:endParaRPr lang="zh-CN" altLang="en-US"/>
          </a:p>
        </p:txBody>
      </p:sp>
      <p:sp>
        <p:nvSpPr>
          <p:cNvPr id="317448" name="Rectangle 8"/>
          <p:cNvSpPr>
            <a:spLocks noChangeArrowheads="1"/>
          </p:cNvSpPr>
          <p:nvPr/>
        </p:nvSpPr>
        <p:spPr bwMode="auto">
          <a:xfrm>
            <a:off x="612775" y="3990975"/>
            <a:ext cx="117475" cy="125413"/>
          </a:xfrm>
          <a:prstGeom prst="rect">
            <a:avLst/>
          </a:prstGeom>
          <a:solidFill>
            <a:srgbClr val="333399"/>
          </a:solidFill>
          <a:ln w="12700">
            <a:solidFill>
              <a:srgbClr val="333399"/>
            </a:solidFill>
            <a:miter lim="800000"/>
          </a:ln>
          <a:effectLst/>
        </p:spPr>
        <p:txBody>
          <a:bodyPr wrap="none" anchor="ctr"/>
          <a:lstStyle/>
          <a:p>
            <a:endParaRPr lang="zh-CN" altLang="en-US"/>
          </a:p>
        </p:txBody>
      </p:sp>
      <p:grpSp>
        <p:nvGrpSpPr>
          <p:cNvPr id="3" name="Group 9"/>
          <p:cNvGrpSpPr/>
          <p:nvPr/>
        </p:nvGrpSpPr>
        <p:grpSpPr bwMode="auto">
          <a:xfrm>
            <a:off x="1463675" y="4068763"/>
            <a:ext cx="471488" cy="1406525"/>
            <a:chOff x="1177" y="1994"/>
            <a:chExt cx="258" cy="714"/>
          </a:xfrm>
        </p:grpSpPr>
        <p:sp>
          <p:nvSpPr>
            <p:cNvPr id="317450" name="Line 10"/>
            <p:cNvSpPr>
              <a:spLocks noChangeShapeType="1"/>
            </p:cNvSpPr>
            <p:nvPr/>
          </p:nvSpPr>
          <p:spPr bwMode="auto">
            <a:xfrm rot="16200000" flipV="1">
              <a:off x="1043" y="2261"/>
              <a:ext cx="537" cy="4"/>
            </a:xfrm>
            <a:prstGeom prst="line">
              <a:avLst/>
            </a:prstGeom>
            <a:noFill/>
            <a:ln w="38100">
              <a:solidFill>
                <a:srgbClr val="333399"/>
              </a:solidFill>
              <a:round/>
            </a:ln>
            <a:effectLst/>
          </p:spPr>
          <p:txBody>
            <a:bodyPr wrap="none" anchor="ctr"/>
            <a:lstStyle/>
            <a:p>
              <a:endParaRPr lang="zh-CN" altLang="en-US"/>
            </a:p>
          </p:txBody>
        </p:sp>
        <p:pic>
          <p:nvPicPr>
            <p:cNvPr id="317451" name="Picture 11"/>
            <p:cNvPicPr>
              <a:picLocks noChangeArrowheads="1"/>
            </p:cNvPicPr>
            <p:nvPr/>
          </p:nvPicPr>
          <p:blipFill>
            <a:blip r:embed="rId2" cstate="print"/>
            <a:srcRect/>
            <a:stretch>
              <a:fillRect/>
            </a:stretch>
          </p:blipFill>
          <p:spPr bwMode="auto">
            <a:xfrm>
              <a:off x="1177" y="2448"/>
              <a:ext cx="258" cy="260"/>
            </a:xfrm>
            <a:prstGeom prst="rect">
              <a:avLst/>
            </a:prstGeom>
            <a:noFill/>
            <a:ln w="9525">
              <a:noFill/>
              <a:miter lim="800000"/>
              <a:headEnd/>
              <a:tailEnd/>
            </a:ln>
            <a:effectLst/>
          </p:spPr>
        </p:pic>
      </p:grpSp>
      <p:sp>
        <p:nvSpPr>
          <p:cNvPr id="317452" name="Freeform 12"/>
          <p:cNvSpPr/>
          <p:nvPr/>
        </p:nvSpPr>
        <p:spPr bwMode="auto">
          <a:xfrm>
            <a:off x="3175000" y="4070350"/>
            <a:ext cx="3175" cy="1027113"/>
          </a:xfrm>
          <a:custGeom>
            <a:avLst/>
            <a:gdLst/>
            <a:ahLst/>
            <a:cxnLst>
              <a:cxn ang="0">
                <a:pos x="0" y="521"/>
              </a:cxn>
              <a:cxn ang="0">
                <a:pos x="2" y="0"/>
              </a:cxn>
            </a:cxnLst>
            <a:rect l="0" t="0" r="r" b="b"/>
            <a:pathLst>
              <a:path w="2" h="521">
                <a:moveTo>
                  <a:pt x="0" y="521"/>
                </a:moveTo>
                <a:lnTo>
                  <a:pt x="2" y="0"/>
                </a:lnTo>
              </a:path>
            </a:pathLst>
          </a:custGeom>
          <a:solidFill>
            <a:srgbClr val="333399"/>
          </a:solidFill>
          <a:ln w="38100" cmpd="sng">
            <a:solidFill>
              <a:srgbClr val="333399"/>
            </a:solidFill>
            <a:round/>
          </a:ln>
          <a:effectLst/>
        </p:spPr>
        <p:txBody>
          <a:bodyPr wrap="none" anchor="ctr"/>
          <a:lstStyle/>
          <a:p>
            <a:endParaRPr lang="zh-CN" altLang="en-US"/>
          </a:p>
        </p:txBody>
      </p:sp>
      <p:pic>
        <p:nvPicPr>
          <p:cNvPr id="317453" name="Picture 13"/>
          <p:cNvPicPr>
            <a:picLocks noChangeArrowheads="1"/>
          </p:cNvPicPr>
          <p:nvPr/>
        </p:nvPicPr>
        <p:blipFill>
          <a:blip r:embed="rId2" cstate="print"/>
          <a:srcRect/>
          <a:stretch>
            <a:fillRect/>
          </a:stretch>
        </p:blipFill>
        <p:spPr bwMode="auto">
          <a:xfrm>
            <a:off x="2936875" y="4962525"/>
            <a:ext cx="471488" cy="512763"/>
          </a:xfrm>
          <a:prstGeom prst="rect">
            <a:avLst/>
          </a:prstGeom>
          <a:noFill/>
          <a:ln w="9525">
            <a:noFill/>
            <a:miter lim="800000"/>
            <a:headEnd/>
            <a:tailEnd/>
          </a:ln>
          <a:effectLst/>
        </p:spPr>
      </p:pic>
      <p:grpSp>
        <p:nvGrpSpPr>
          <p:cNvPr id="4" name="Group 14"/>
          <p:cNvGrpSpPr/>
          <p:nvPr/>
        </p:nvGrpSpPr>
        <p:grpSpPr bwMode="auto">
          <a:xfrm>
            <a:off x="5883275" y="4068763"/>
            <a:ext cx="471488" cy="1406525"/>
            <a:chOff x="1177" y="1994"/>
            <a:chExt cx="258" cy="714"/>
          </a:xfrm>
        </p:grpSpPr>
        <p:sp>
          <p:nvSpPr>
            <p:cNvPr id="317455" name="Line 15"/>
            <p:cNvSpPr>
              <a:spLocks noChangeShapeType="1"/>
            </p:cNvSpPr>
            <p:nvPr/>
          </p:nvSpPr>
          <p:spPr bwMode="auto">
            <a:xfrm rot="16200000" flipV="1">
              <a:off x="1043" y="2261"/>
              <a:ext cx="537" cy="4"/>
            </a:xfrm>
            <a:prstGeom prst="line">
              <a:avLst/>
            </a:prstGeom>
            <a:noFill/>
            <a:ln w="38100">
              <a:solidFill>
                <a:srgbClr val="333399"/>
              </a:solidFill>
              <a:round/>
            </a:ln>
            <a:effectLst/>
          </p:spPr>
          <p:txBody>
            <a:bodyPr wrap="none" anchor="ctr"/>
            <a:lstStyle/>
            <a:p>
              <a:endParaRPr lang="zh-CN" altLang="en-US"/>
            </a:p>
          </p:txBody>
        </p:sp>
        <p:pic>
          <p:nvPicPr>
            <p:cNvPr id="317456" name="Picture 16"/>
            <p:cNvPicPr>
              <a:picLocks noChangeArrowheads="1"/>
            </p:cNvPicPr>
            <p:nvPr/>
          </p:nvPicPr>
          <p:blipFill>
            <a:blip r:embed="rId2" cstate="print"/>
            <a:srcRect/>
            <a:stretch>
              <a:fillRect/>
            </a:stretch>
          </p:blipFill>
          <p:spPr bwMode="auto">
            <a:xfrm>
              <a:off x="1177" y="2448"/>
              <a:ext cx="258" cy="260"/>
            </a:xfrm>
            <a:prstGeom prst="rect">
              <a:avLst/>
            </a:prstGeom>
            <a:noFill/>
            <a:ln w="9525">
              <a:noFill/>
              <a:miter lim="800000"/>
              <a:headEnd/>
              <a:tailEnd/>
            </a:ln>
            <a:effectLst/>
          </p:spPr>
        </p:pic>
      </p:grpSp>
      <p:sp>
        <p:nvSpPr>
          <p:cNvPr id="317457" name="Freeform 17"/>
          <p:cNvSpPr/>
          <p:nvPr/>
        </p:nvSpPr>
        <p:spPr bwMode="auto">
          <a:xfrm>
            <a:off x="7596188" y="4070350"/>
            <a:ext cx="3175" cy="1042988"/>
          </a:xfrm>
          <a:custGeom>
            <a:avLst/>
            <a:gdLst/>
            <a:ahLst/>
            <a:cxnLst>
              <a:cxn ang="0">
                <a:pos x="0" y="529"/>
              </a:cxn>
              <a:cxn ang="0">
                <a:pos x="2" y="0"/>
              </a:cxn>
            </a:cxnLst>
            <a:rect l="0" t="0" r="r" b="b"/>
            <a:pathLst>
              <a:path w="2" h="529">
                <a:moveTo>
                  <a:pt x="0" y="529"/>
                </a:moveTo>
                <a:lnTo>
                  <a:pt x="2" y="0"/>
                </a:lnTo>
              </a:path>
            </a:pathLst>
          </a:custGeom>
          <a:solidFill>
            <a:srgbClr val="333399"/>
          </a:solidFill>
          <a:ln w="38100" cmpd="sng">
            <a:solidFill>
              <a:srgbClr val="333399"/>
            </a:solidFill>
            <a:round/>
          </a:ln>
          <a:effectLst/>
        </p:spPr>
        <p:txBody>
          <a:bodyPr wrap="none" anchor="ctr"/>
          <a:lstStyle/>
          <a:p>
            <a:endParaRPr lang="zh-CN" altLang="en-US"/>
          </a:p>
        </p:txBody>
      </p:sp>
      <p:pic>
        <p:nvPicPr>
          <p:cNvPr id="317458" name="Picture 18"/>
          <p:cNvPicPr>
            <a:picLocks noChangeArrowheads="1"/>
          </p:cNvPicPr>
          <p:nvPr/>
        </p:nvPicPr>
        <p:blipFill>
          <a:blip r:embed="rId2" cstate="print"/>
          <a:srcRect/>
          <a:stretch>
            <a:fillRect/>
          </a:stretch>
        </p:blipFill>
        <p:spPr bwMode="auto">
          <a:xfrm>
            <a:off x="7358063" y="4962525"/>
            <a:ext cx="471487" cy="512763"/>
          </a:xfrm>
          <a:prstGeom prst="rect">
            <a:avLst/>
          </a:prstGeom>
          <a:noFill/>
          <a:ln w="9525">
            <a:noFill/>
            <a:miter lim="800000"/>
            <a:headEnd/>
            <a:tailEnd/>
          </a:ln>
          <a:effectLst/>
        </p:spPr>
      </p:pic>
      <p:sp>
        <p:nvSpPr>
          <p:cNvPr id="317459" name="Text Box 19"/>
          <p:cNvSpPr txBox="1">
            <a:spLocks noChangeArrowheads="1"/>
          </p:cNvSpPr>
          <p:nvPr/>
        </p:nvSpPr>
        <p:spPr bwMode="auto">
          <a:xfrm>
            <a:off x="2543175" y="5794375"/>
            <a:ext cx="1276350" cy="701675"/>
          </a:xfrm>
          <a:prstGeom prst="rect">
            <a:avLst/>
          </a:prstGeom>
          <a:noFill/>
          <a:ln w="9525">
            <a:noFill/>
            <a:miter lim="800000"/>
          </a:ln>
          <a:effectLst/>
        </p:spPr>
        <p:txBody>
          <a:bodyPr wrap="none">
            <a:spAutoFit/>
          </a:bodyPr>
          <a:lstStyle/>
          <a:p>
            <a:pPr algn="ctr"/>
            <a:r>
              <a:rPr kumimoji="1" lang="en-US" altLang="zh-CN" sz="2000" b="1">
                <a:solidFill>
                  <a:srgbClr val="333399"/>
                </a:solidFill>
                <a:ea typeface="黑体" panose="02010609060101010101" pitchFamily="49" charset="-122"/>
              </a:rPr>
              <a:t>B</a:t>
            </a:r>
            <a:r>
              <a:rPr kumimoji="1" lang="zh-CN" altLang="en-US" sz="2000" b="1">
                <a:solidFill>
                  <a:srgbClr val="333399"/>
                </a:solidFill>
                <a:ea typeface="黑体" panose="02010609060101010101" pitchFamily="49" charset="-122"/>
              </a:rPr>
              <a:t>向</a:t>
            </a:r>
            <a:r>
              <a:rPr kumimoji="1" lang="zh-CN" altLang="en-US" sz="12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D</a:t>
            </a:r>
          </a:p>
          <a:p>
            <a:pPr algn="ctr"/>
            <a:r>
              <a:rPr kumimoji="1" lang="zh-CN" altLang="en-US" sz="2000" b="1">
                <a:solidFill>
                  <a:srgbClr val="333399"/>
                </a:solidFill>
                <a:ea typeface="黑体" panose="02010609060101010101" pitchFamily="49" charset="-122"/>
              </a:rPr>
              <a:t>发送数据 </a:t>
            </a:r>
          </a:p>
        </p:txBody>
      </p:sp>
      <p:sp>
        <p:nvSpPr>
          <p:cNvPr id="317460" name="Text Box 20"/>
          <p:cNvSpPr txBox="1">
            <a:spLocks noChangeArrowheads="1"/>
          </p:cNvSpPr>
          <p:nvPr/>
        </p:nvSpPr>
        <p:spPr bwMode="auto">
          <a:xfrm>
            <a:off x="4198938" y="5468938"/>
            <a:ext cx="647700" cy="396875"/>
          </a:xfrm>
          <a:prstGeom prst="rect">
            <a:avLst/>
          </a:prstGeom>
          <a:noFill/>
          <a:ln w="9525">
            <a:noFill/>
            <a:miter lim="800000"/>
          </a:ln>
          <a:effectLst/>
        </p:spPr>
        <p:txBody>
          <a:bodyPr wrap="none">
            <a:spAutoFit/>
          </a:bodyPr>
          <a:lstStyle/>
          <a:p>
            <a:r>
              <a:rPr kumimoji="1" lang="zh-CN" altLang="en-US" sz="20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C</a:t>
            </a:r>
          </a:p>
        </p:txBody>
      </p:sp>
      <p:sp>
        <p:nvSpPr>
          <p:cNvPr id="317461" name="Text Box 21"/>
          <p:cNvSpPr txBox="1">
            <a:spLocks noChangeArrowheads="1"/>
          </p:cNvSpPr>
          <p:nvPr/>
        </p:nvSpPr>
        <p:spPr bwMode="auto">
          <a:xfrm>
            <a:off x="5740400" y="5454650"/>
            <a:ext cx="577850" cy="396875"/>
          </a:xfrm>
          <a:prstGeom prst="rect">
            <a:avLst/>
          </a:prstGeom>
          <a:noFill/>
          <a:ln w="9525">
            <a:noFill/>
            <a:miter lim="800000"/>
          </a:ln>
          <a:effectLst/>
        </p:spPr>
        <p:txBody>
          <a:bodyPr wrap="none">
            <a:spAutoFit/>
          </a:bodyPr>
          <a:lstStyle/>
          <a:p>
            <a:r>
              <a:rPr kumimoji="1" lang="zh-CN" altLang="en-US" sz="20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D</a:t>
            </a:r>
          </a:p>
        </p:txBody>
      </p:sp>
      <p:sp>
        <p:nvSpPr>
          <p:cNvPr id="317462" name="Text Box 22"/>
          <p:cNvSpPr txBox="1">
            <a:spLocks noChangeArrowheads="1"/>
          </p:cNvSpPr>
          <p:nvPr/>
        </p:nvSpPr>
        <p:spPr bwMode="auto">
          <a:xfrm>
            <a:off x="1260475" y="5454650"/>
            <a:ext cx="647700" cy="396875"/>
          </a:xfrm>
          <a:prstGeom prst="rect">
            <a:avLst/>
          </a:prstGeom>
          <a:noFill/>
          <a:ln w="9525">
            <a:noFill/>
            <a:miter lim="800000"/>
          </a:ln>
          <a:effectLst/>
        </p:spPr>
        <p:txBody>
          <a:bodyPr wrap="none">
            <a:spAutoFit/>
          </a:bodyPr>
          <a:lstStyle/>
          <a:p>
            <a:r>
              <a:rPr kumimoji="1" lang="zh-CN" altLang="en-US" sz="20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A</a:t>
            </a:r>
          </a:p>
        </p:txBody>
      </p:sp>
      <p:sp>
        <p:nvSpPr>
          <p:cNvPr id="317463" name="Text Box 23"/>
          <p:cNvSpPr txBox="1">
            <a:spLocks noChangeArrowheads="1"/>
          </p:cNvSpPr>
          <p:nvPr/>
        </p:nvSpPr>
        <p:spPr bwMode="auto">
          <a:xfrm>
            <a:off x="7119938" y="5451475"/>
            <a:ext cx="633412" cy="396875"/>
          </a:xfrm>
          <a:prstGeom prst="rect">
            <a:avLst/>
          </a:prstGeom>
          <a:noFill/>
          <a:ln w="9525">
            <a:noFill/>
            <a:miter lim="800000"/>
          </a:ln>
          <a:effectLst/>
        </p:spPr>
        <p:txBody>
          <a:bodyPr wrap="none">
            <a:spAutoFit/>
          </a:bodyPr>
          <a:lstStyle/>
          <a:p>
            <a:r>
              <a:rPr kumimoji="1" lang="zh-CN" altLang="en-US" sz="2000" b="1">
                <a:solidFill>
                  <a:srgbClr val="333399"/>
                </a:solidFill>
                <a:ea typeface="黑体" panose="02010609060101010101" pitchFamily="49" charset="-122"/>
              </a:rPr>
              <a:t>    </a:t>
            </a:r>
            <a:r>
              <a:rPr kumimoji="1" lang="en-US" altLang="zh-CN" sz="2000" b="1">
                <a:solidFill>
                  <a:srgbClr val="333399"/>
                </a:solidFill>
                <a:ea typeface="黑体" panose="02010609060101010101" pitchFamily="49" charset="-122"/>
              </a:rPr>
              <a:t>E</a:t>
            </a:r>
          </a:p>
        </p:txBody>
      </p:sp>
      <p:sp>
        <p:nvSpPr>
          <p:cNvPr id="317464" name="Freeform 24"/>
          <p:cNvSpPr/>
          <p:nvPr/>
        </p:nvSpPr>
        <p:spPr bwMode="auto">
          <a:xfrm>
            <a:off x="3089275" y="4157663"/>
            <a:ext cx="1582738" cy="915987"/>
          </a:xfrm>
          <a:custGeom>
            <a:avLst/>
            <a:gdLst/>
            <a:ahLst/>
            <a:cxnLst>
              <a:cxn ang="0">
                <a:pos x="27" y="577"/>
              </a:cxn>
              <a:cxn ang="0">
                <a:pos x="139" y="80"/>
              </a:cxn>
              <a:cxn ang="0">
                <a:pos x="861" y="98"/>
              </a:cxn>
              <a:cxn ang="0">
                <a:pos x="953" y="573"/>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5" name="Freeform 25"/>
          <p:cNvSpPr/>
          <p:nvPr/>
        </p:nvSpPr>
        <p:spPr bwMode="auto">
          <a:xfrm>
            <a:off x="3132138" y="4170363"/>
            <a:ext cx="3082925" cy="998537"/>
          </a:xfrm>
          <a:custGeom>
            <a:avLst/>
            <a:gdLst/>
            <a:ahLst/>
            <a:cxnLst>
              <a:cxn ang="0">
                <a:pos x="26" y="556"/>
              </a:cxn>
              <a:cxn ang="0">
                <a:pos x="147" y="108"/>
              </a:cxn>
              <a:cxn ang="0">
                <a:pos x="906" y="35"/>
              </a:cxn>
              <a:cxn ang="0">
                <a:pos x="1738" y="99"/>
              </a:cxn>
              <a:cxn ang="0">
                <a:pos x="1848" y="62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6" name="Freeform 26"/>
          <p:cNvSpPr/>
          <p:nvPr/>
        </p:nvSpPr>
        <p:spPr bwMode="auto">
          <a:xfrm>
            <a:off x="3132138" y="4173538"/>
            <a:ext cx="4432300" cy="962025"/>
          </a:xfrm>
          <a:custGeom>
            <a:avLst/>
            <a:gdLst/>
            <a:ahLst/>
            <a:cxnLst>
              <a:cxn ang="0">
                <a:pos x="29" y="533"/>
              </a:cxn>
              <a:cxn ang="0">
                <a:pos x="200" y="85"/>
              </a:cxn>
              <a:cxn ang="0">
                <a:pos x="1228" y="24"/>
              </a:cxn>
              <a:cxn ang="0">
                <a:pos x="2362" y="106"/>
              </a:cxn>
              <a:cxn ang="0">
                <a:pos x="2601" y="606"/>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7" name="Freeform 27"/>
          <p:cNvSpPr/>
          <p:nvPr/>
        </p:nvSpPr>
        <p:spPr bwMode="auto">
          <a:xfrm>
            <a:off x="3132138" y="4137025"/>
            <a:ext cx="5157787" cy="846138"/>
          </a:xfrm>
          <a:custGeom>
            <a:avLst/>
            <a:gdLst/>
            <a:ahLst/>
            <a:cxnLst>
              <a:cxn ang="0">
                <a:pos x="31" y="533"/>
              </a:cxn>
              <a:cxn ang="0">
                <a:pos x="215" y="85"/>
              </a:cxn>
              <a:cxn ang="0">
                <a:pos x="1318" y="24"/>
              </a:cxn>
              <a:cxn ang="0">
                <a:pos x="2527" y="29"/>
              </a:cxn>
              <a:cxn ang="0">
                <a:pos x="3249" y="47"/>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8" name="Freeform 28"/>
          <p:cNvSpPr/>
          <p:nvPr/>
        </p:nvSpPr>
        <p:spPr bwMode="auto">
          <a:xfrm>
            <a:off x="612775" y="4137025"/>
            <a:ext cx="2609850" cy="846138"/>
          </a:xfrm>
          <a:custGeom>
            <a:avLst/>
            <a:gdLst/>
            <a:ahLst/>
            <a:cxnLst>
              <a:cxn ang="0">
                <a:pos x="1628" y="533"/>
              </a:cxn>
              <a:cxn ang="0">
                <a:pos x="1536" y="85"/>
              </a:cxn>
              <a:cxn ang="0">
                <a:pos x="982" y="24"/>
              </a:cxn>
              <a:cxn ang="0">
                <a:pos x="374" y="29"/>
              </a:cxn>
              <a:cxn ang="0">
                <a:pos x="0" y="1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cmpd="sng">
            <a:solidFill>
              <a:schemeClr val="hlink"/>
            </a:solidFill>
            <a:round/>
            <a:headEnd type="none" w="med" len="med"/>
            <a:tailEnd type="triangle" w="med" len="lg"/>
          </a:ln>
          <a:effectLst/>
        </p:spPr>
        <p:txBody>
          <a:bodyPr/>
          <a:lstStyle/>
          <a:p>
            <a:endParaRPr lang="zh-CN" altLang="en-US"/>
          </a:p>
        </p:txBody>
      </p:sp>
      <p:sp>
        <p:nvSpPr>
          <p:cNvPr id="317469" name="Freeform 29"/>
          <p:cNvSpPr/>
          <p:nvPr/>
        </p:nvSpPr>
        <p:spPr bwMode="auto">
          <a:xfrm flipH="1">
            <a:off x="1549400" y="4137025"/>
            <a:ext cx="1582738" cy="915988"/>
          </a:xfrm>
          <a:custGeom>
            <a:avLst/>
            <a:gdLst/>
            <a:ahLst/>
            <a:cxnLst>
              <a:cxn ang="0">
                <a:pos x="27" y="577"/>
              </a:cxn>
              <a:cxn ang="0">
                <a:pos x="139" y="80"/>
              </a:cxn>
              <a:cxn ang="0">
                <a:pos x="861" y="98"/>
              </a:cxn>
              <a:cxn ang="0">
                <a:pos x="953" y="573"/>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chemeClr val="hlink"/>
            </a:solidFill>
            <a:round/>
            <a:headEnd type="none" w="med" len="med"/>
            <a:tailEnd type="triangle" w="med" len="lg"/>
          </a:ln>
          <a:effectLst/>
        </p:spPr>
        <p:txBody>
          <a:bodyPr/>
          <a:lstStyle/>
          <a:p>
            <a:endParaRPr lang="zh-CN" altLang="en-US"/>
          </a:p>
        </p:txBody>
      </p:sp>
      <p:grpSp>
        <p:nvGrpSpPr>
          <p:cNvPr id="5" name="Group 30"/>
          <p:cNvGrpSpPr/>
          <p:nvPr/>
        </p:nvGrpSpPr>
        <p:grpSpPr bwMode="auto">
          <a:xfrm>
            <a:off x="7334250" y="5078413"/>
            <a:ext cx="249238" cy="268287"/>
            <a:chOff x="1474" y="3430"/>
            <a:chExt cx="136" cy="136"/>
          </a:xfrm>
        </p:grpSpPr>
        <p:sp>
          <p:nvSpPr>
            <p:cNvPr id="317471" name="Line 31"/>
            <p:cNvSpPr>
              <a:spLocks noChangeShapeType="1"/>
            </p:cNvSpPr>
            <p:nvPr/>
          </p:nvSpPr>
          <p:spPr bwMode="auto">
            <a:xfrm>
              <a:off x="1474" y="3430"/>
              <a:ext cx="136" cy="136"/>
            </a:xfrm>
            <a:prstGeom prst="line">
              <a:avLst/>
            </a:prstGeom>
            <a:noFill/>
            <a:ln w="76200">
              <a:solidFill>
                <a:schemeClr val="tx2"/>
              </a:solidFill>
              <a:round/>
            </a:ln>
            <a:effectLst/>
          </p:spPr>
          <p:txBody>
            <a:bodyPr/>
            <a:lstStyle/>
            <a:p>
              <a:endParaRPr lang="zh-CN" altLang="en-US"/>
            </a:p>
          </p:txBody>
        </p:sp>
        <p:sp>
          <p:nvSpPr>
            <p:cNvPr id="317472" name="Line 32"/>
            <p:cNvSpPr>
              <a:spLocks noChangeShapeType="1"/>
            </p:cNvSpPr>
            <p:nvPr/>
          </p:nvSpPr>
          <p:spPr bwMode="auto">
            <a:xfrm flipH="1">
              <a:off x="1474" y="3430"/>
              <a:ext cx="136" cy="136"/>
            </a:xfrm>
            <a:prstGeom prst="line">
              <a:avLst/>
            </a:prstGeom>
            <a:noFill/>
            <a:ln w="76200">
              <a:solidFill>
                <a:schemeClr val="tx2"/>
              </a:solidFill>
              <a:round/>
            </a:ln>
            <a:effectLst/>
          </p:spPr>
          <p:txBody>
            <a:bodyPr/>
            <a:lstStyle/>
            <a:p>
              <a:endParaRPr lang="zh-CN" altLang="en-US"/>
            </a:p>
          </p:txBody>
        </p:sp>
      </p:grpSp>
      <p:sp>
        <p:nvSpPr>
          <p:cNvPr id="317473" name="AutoShape 33"/>
          <p:cNvSpPr>
            <a:spLocks noChangeArrowheads="1"/>
          </p:cNvSpPr>
          <p:nvPr/>
        </p:nvSpPr>
        <p:spPr bwMode="auto">
          <a:xfrm>
            <a:off x="7151688" y="5900738"/>
            <a:ext cx="877887" cy="377825"/>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49" charset="-122"/>
              </a:rPr>
              <a:t>不接受 </a:t>
            </a:r>
          </a:p>
        </p:txBody>
      </p:sp>
      <p:grpSp>
        <p:nvGrpSpPr>
          <p:cNvPr id="6" name="Group 34"/>
          <p:cNvGrpSpPr/>
          <p:nvPr/>
        </p:nvGrpSpPr>
        <p:grpSpPr bwMode="auto">
          <a:xfrm>
            <a:off x="4395788" y="5078413"/>
            <a:ext cx="249237" cy="268287"/>
            <a:chOff x="1474" y="3430"/>
            <a:chExt cx="136" cy="136"/>
          </a:xfrm>
        </p:grpSpPr>
        <p:sp>
          <p:nvSpPr>
            <p:cNvPr id="317475" name="Line 35"/>
            <p:cNvSpPr>
              <a:spLocks noChangeShapeType="1"/>
            </p:cNvSpPr>
            <p:nvPr/>
          </p:nvSpPr>
          <p:spPr bwMode="auto">
            <a:xfrm>
              <a:off x="1474" y="3430"/>
              <a:ext cx="136" cy="136"/>
            </a:xfrm>
            <a:prstGeom prst="line">
              <a:avLst/>
            </a:prstGeom>
            <a:noFill/>
            <a:ln w="76200">
              <a:solidFill>
                <a:schemeClr val="tx2"/>
              </a:solidFill>
              <a:round/>
            </a:ln>
            <a:effectLst/>
          </p:spPr>
          <p:txBody>
            <a:bodyPr/>
            <a:lstStyle/>
            <a:p>
              <a:endParaRPr lang="zh-CN" altLang="en-US"/>
            </a:p>
          </p:txBody>
        </p:sp>
        <p:sp>
          <p:nvSpPr>
            <p:cNvPr id="317476" name="Line 36"/>
            <p:cNvSpPr>
              <a:spLocks noChangeShapeType="1"/>
            </p:cNvSpPr>
            <p:nvPr/>
          </p:nvSpPr>
          <p:spPr bwMode="auto">
            <a:xfrm flipH="1">
              <a:off x="1474" y="3430"/>
              <a:ext cx="136" cy="136"/>
            </a:xfrm>
            <a:prstGeom prst="line">
              <a:avLst/>
            </a:prstGeom>
            <a:noFill/>
            <a:ln w="76200">
              <a:solidFill>
                <a:schemeClr val="tx2"/>
              </a:solidFill>
              <a:round/>
            </a:ln>
            <a:effectLst/>
          </p:spPr>
          <p:txBody>
            <a:bodyPr/>
            <a:lstStyle/>
            <a:p>
              <a:endParaRPr lang="zh-CN" altLang="en-US"/>
            </a:p>
          </p:txBody>
        </p:sp>
      </p:grpSp>
      <p:sp>
        <p:nvSpPr>
          <p:cNvPr id="317477" name="AutoShape 37"/>
          <p:cNvSpPr>
            <a:spLocks noChangeArrowheads="1"/>
          </p:cNvSpPr>
          <p:nvPr/>
        </p:nvSpPr>
        <p:spPr bwMode="auto">
          <a:xfrm>
            <a:off x="4213225" y="5900738"/>
            <a:ext cx="877888" cy="377825"/>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49" charset="-122"/>
              </a:rPr>
              <a:t>不接受 </a:t>
            </a:r>
          </a:p>
        </p:txBody>
      </p:sp>
      <p:grpSp>
        <p:nvGrpSpPr>
          <p:cNvPr id="7" name="Group 38"/>
          <p:cNvGrpSpPr/>
          <p:nvPr/>
        </p:nvGrpSpPr>
        <p:grpSpPr bwMode="auto">
          <a:xfrm>
            <a:off x="1443038" y="5078413"/>
            <a:ext cx="249237" cy="268287"/>
            <a:chOff x="1474" y="3430"/>
            <a:chExt cx="136" cy="136"/>
          </a:xfrm>
        </p:grpSpPr>
        <p:sp>
          <p:nvSpPr>
            <p:cNvPr id="317479" name="Line 39"/>
            <p:cNvSpPr>
              <a:spLocks noChangeShapeType="1"/>
            </p:cNvSpPr>
            <p:nvPr/>
          </p:nvSpPr>
          <p:spPr bwMode="auto">
            <a:xfrm>
              <a:off x="1474" y="3430"/>
              <a:ext cx="136" cy="136"/>
            </a:xfrm>
            <a:prstGeom prst="line">
              <a:avLst/>
            </a:prstGeom>
            <a:noFill/>
            <a:ln w="76200">
              <a:solidFill>
                <a:schemeClr val="tx2"/>
              </a:solidFill>
              <a:round/>
            </a:ln>
            <a:effectLst/>
          </p:spPr>
          <p:txBody>
            <a:bodyPr/>
            <a:lstStyle/>
            <a:p>
              <a:endParaRPr lang="zh-CN" altLang="en-US"/>
            </a:p>
          </p:txBody>
        </p:sp>
        <p:sp>
          <p:nvSpPr>
            <p:cNvPr id="317480" name="Line 40"/>
            <p:cNvSpPr>
              <a:spLocks noChangeShapeType="1"/>
            </p:cNvSpPr>
            <p:nvPr/>
          </p:nvSpPr>
          <p:spPr bwMode="auto">
            <a:xfrm flipH="1">
              <a:off x="1474" y="3430"/>
              <a:ext cx="136" cy="136"/>
            </a:xfrm>
            <a:prstGeom prst="line">
              <a:avLst/>
            </a:prstGeom>
            <a:noFill/>
            <a:ln w="76200">
              <a:solidFill>
                <a:schemeClr val="tx2"/>
              </a:solidFill>
              <a:round/>
            </a:ln>
            <a:effectLst/>
          </p:spPr>
          <p:txBody>
            <a:bodyPr/>
            <a:lstStyle/>
            <a:p>
              <a:endParaRPr lang="zh-CN" altLang="en-US"/>
            </a:p>
          </p:txBody>
        </p:sp>
      </p:grpSp>
      <p:sp>
        <p:nvSpPr>
          <p:cNvPr id="317481" name="AutoShape 41"/>
          <p:cNvSpPr>
            <a:spLocks noChangeArrowheads="1"/>
          </p:cNvSpPr>
          <p:nvPr/>
        </p:nvSpPr>
        <p:spPr bwMode="auto">
          <a:xfrm>
            <a:off x="1260475" y="5848350"/>
            <a:ext cx="877888" cy="377825"/>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49" charset="-122"/>
              </a:rPr>
              <a:t>不接受 </a:t>
            </a:r>
          </a:p>
        </p:txBody>
      </p:sp>
      <p:sp>
        <p:nvSpPr>
          <p:cNvPr id="317482" name="Text Box 42"/>
          <p:cNvSpPr txBox="1">
            <a:spLocks noChangeArrowheads="1"/>
          </p:cNvSpPr>
          <p:nvPr/>
        </p:nvSpPr>
        <p:spPr bwMode="auto">
          <a:xfrm>
            <a:off x="5797550" y="5880100"/>
            <a:ext cx="774700" cy="406400"/>
          </a:xfrm>
          <a:prstGeom prst="rect">
            <a:avLst/>
          </a:prstGeom>
          <a:solidFill>
            <a:srgbClr val="FFCCFF"/>
          </a:solidFill>
          <a:ln w="9525">
            <a:solidFill>
              <a:schemeClr val="tx2"/>
            </a:solidFill>
            <a:miter lim="800000"/>
          </a:ln>
          <a:effectLst/>
        </p:spPr>
        <p:txBody>
          <a:bodyPr wrap="none">
            <a:spAutoFit/>
          </a:bodyPr>
          <a:lstStyle/>
          <a:p>
            <a:r>
              <a:rPr kumimoji="1" lang="zh-CN" altLang="en-US" sz="2000" b="1">
                <a:solidFill>
                  <a:srgbClr val="333399"/>
                </a:solidFill>
                <a:ea typeface="黑体" panose="02010609060101010101" pitchFamily="49" charset="-122"/>
              </a:rPr>
              <a:t>接受 </a:t>
            </a:r>
          </a:p>
        </p:txBody>
      </p:sp>
      <p:sp>
        <p:nvSpPr>
          <p:cNvPr id="317483" name="Text Box 43"/>
          <p:cNvSpPr txBox="1">
            <a:spLocks noChangeArrowheads="1"/>
          </p:cNvSpPr>
          <p:nvPr/>
        </p:nvSpPr>
        <p:spPr bwMode="auto">
          <a:xfrm>
            <a:off x="2995613" y="5454650"/>
            <a:ext cx="368300" cy="396875"/>
          </a:xfrm>
          <a:prstGeom prst="rect">
            <a:avLst/>
          </a:prstGeom>
          <a:noFill/>
          <a:ln w="9525">
            <a:noFill/>
            <a:miter lim="800000"/>
          </a:ln>
          <a:effectLst/>
        </p:spPr>
        <p:txBody>
          <a:bodyPr wrap="none">
            <a:spAutoFit/>
          </a:bodyPr>
          <a:lstStyle/>
          <a:p>
            <a:r>
              <a:rPr kumimoji="1" lang="en-US" altLang="zh-CN" sz="2000" b="1">
                <a:solidFill>
                  <a:srgbClr val="333399"/>
                </a:solidFill>
                <a:ea typeface="黑体" panose="02010609060101010101" pitchFamily="49" charset="-122"/>
              </a:rPr>
              <a:t>B</a:t>
            </a:r>
          </a:p>
        </p:txBody>
      </p:sp>
      <p:sp>
        <p:nvSpPr>
          <p:cNvPr id="317484" name="Text Box 44"/>
          <p:cNvSpPr txBox="1">
            <a:spLocks noChangeArrowheads="1"/>
          </p:cNvSpPr>
          <p:nvPr/>
        </p:nvSpPr>
        <p:spPr bwMode="auto">
          <a:xfrm>
            <a:off x="3802063" y="4425950"/>
            <a:ext cx="1795462" cy="711200"/>
          </a:xfrm>
          <a:prstGeom prst="rect">
            <a:avLst/>
          </a:prstGeom>
          <a:solidFill>
            <a:srgbClr val="FFFF99"/>
          </a:solidFill>
          <a:ln w="9525">
            <a:solidFill>
              <a:srgbClr val="333399"/>
            </a:solidFill>
            <a:miter lim="800000"/>
          </a:ln>
          <a:effectLst/>
        </p:spPr>
        <p:txBody>
          <a:bodyPr wrap="none">
            <a:spAutoFit/>
          </a:bodyPr>
          <a:lstStyle/>
          <a:p>
            <a:pPr algn="ctr"/>
            <a:r>
              <a:rPr lang="zh-CN" altLang="en-US" sz="2000" b="1">
                <a:solidFill>
                  <a:srgbClr val="333399"/>
                </a:solidFill>
                <a:ea typeface="黑体" panose="02010609060101010101" pitchFamily="49" charset="-122"/>
              </a:rPr>
              <a:t>只有 </a:t>
            </a:r>
            <a:r>
              <a:rPr lang="en-US" altLang="zh-CN" sz="2000" b="1">
                <a:solidFill>
                  <a:srgbClr val="333399"/>
                </a:solidFill>
                <a:ea typeface="黑体" panose="02010609060101010101" pitchFamily="49" charset="-122"/>
              </a:rPr>
              <a:t>D </a:t>
            </a:r>
            <a:r>
              <a:rPr lang="zh-CN" altLang="en-US" sz="2000" b="1">
                <a:solidFill>
                  <a:srgbClr val="333399"/>
                </a:solidFill>
                <a:ea typeface="黑体" panose="02010609060101010101" pitchFamily="49" charset="-122"/>
              </a:rPr>
              <a:t>接受</a:t>
            </a:r>
          </a:p>
          <a:p>
            <a:pPr algn="ctr"/>
            <a:r>
              <a:rPr lang="en-US" altLang="zh-CN" sz="2000" b="1">
                <a:solidFill>
                  <a:srgbClr val="333399"/>
                </a:solidFill>
                <a:ea typeface="黑体" panose="02010609060101010101" pitchFamily="49" charset="-122"/>
              </a:rPr>
              <a:t>B </a:t>
            </a:r>
            <a:r>
              <a:rPr lang="zh-CN" altLang="en-US" sz="2000" b="1">
                <a:solidFill>
                  <a:srgbClr val="333399"/>
                </a:solidFill>
                <a:ea typeface="黑体" panose="02010609060101010101" pitchFamily="49" charset="-122"/>
              </a:rPr>
              <a:t>发送的数据 </a:t>
            </a:r>
          </a:p>
        </p:txBody>
      </p:sp>
      <p:grpSp>
        <p:nvGrpSpPr>
          <p:cNvPr id="8" name="Group 45"/>
          <p:cNvGrpSpPr/>
          <p:nvPr/>
        </p:nvGrpSpPr>
        <p:grpSpPr bwMode="auto">
          <a:xfrm>
            <a:off x="1671638" y="1309688"/>
            <a:ext cx="2036762" cy="2590800"/>
            <a:chOff x="1053" y="663"/>
            <a:chExt cx="1283" cy="1632"/>
          </a:xfrm>
        </p:grpSpPr>
        <p:grpSp>
          <p:nvGrpSpPr>
            <p:cNvPr id="9" name="Group 46"/>
            <p:cNvGrpSpPr/>
            <p:nvPr/>
          </p:nvGrpSpPr>
          <p:grpSpPr bwMode="auto">
            <a:xfrm>
              <a:off x="1610" y="663"/>
              <a:ext cx="726" cy="1632"/>
              <a:chOff x="703" y="709"/>
              <a:chExt cx="726" cy="1360"/>
            </a:xfrm>
          </p:grpSpPr>
          <p:sp>
            <p:nvSpPr>
              <p:cNvPr id="317487" name="Rectangle 47"/>
              <p:cNvSpPr>
                <a:spLocks noChangeArrowheads="1"/>
              </p:cNvSpPr>
              <p:nvPr/>
            </p:nvSpPr>
            <p:spPr bwMode="auto">
              <a:xfrm>
                <a:off x="703" y="709"/>
                <a:ext cx="726" cy="1360"/>
              </a:xfrm>
              <a:prstGeom prst="rect">
                <a:avLst/>
              </a:prstGeom>
              <a:noFill/>
              <a:ln w="15875">
                <a:solidFill>
                  <a:schemeClr val="tx1"/>
                </a:solidFill>
                <a:miter lim="800000"/>
              </a:ln>
              <a:effectLst/>
            </p:spPr>
            <p:txBody>
              <a:bodyPr wrap="none" anchor="ctr"/>
              <a:lstStyle/>
              <a:p>
                <a:endParaRPr lang="zh-CN" altLang="en-US"/>
              </a:p>
            </p:txBody>
          </p:sp>
          <p:sp>
            <p:nvSpPr>
              <p:cNvPr id="317488" name="Rectangle 48"/>
              <p:cNvSpPr>
                <a:spLocks noChangeArrowheads="1"/>
              </p:cNvSpPr>
              <p:nvPr/>
            </p:nvSpPr>
            <p:spPr bwMode="auto">
              <a:xfrm>
                <a:off x="703" y="1798"/>
                <a:ext cx="726" cy="271"/>
              </a:xfrm>
              <a:prstGeom prst="rect">
                <a:avLst/>
              </a:prstGeom>
              <a:noFill/>
              <a:ln w="9525">
                <a:solidFill>
                  <a:schemeClr val="tx1"/>
                </a:solidFill>
                <a:miter lim="800000"/>
              </a:ln>
              <a:effectLst/>
            </p:spPr>
            <p:txBody>
              <a:bodyPr wrap="none" anchor="ctr"/>
              <a:lstStyle/>
              <a:p>
                <a:pPr algn="ctr"/>
                <a:r>
                  <a:rPr lang="zh-CN" altLang="en-US" b="1">
                    <a:solidFill>
                      <a:srgbClr val="000000"/>
                    </a:solidFill>
                    <a:ea typeface="黑体" panose="02010609060101010101" pitchFamily="49" charset="-122"/>
                  </a:rPr>
                  <a:t>物理层 </a:t>
                </a:r>
                <a:r>
                  <a:rPr lang="zh-CN" altLang="en-US" b="1">
                    <a:ea typeface="黑体" panose="02010609060101010101" pitchFamily="49" charset="-122"/>
                  </a:rPr>
                  <a:t> </a:t>
                </a:r>
                <a:endParaRPr lang="en-US" altLang="zh-CN" b="1">
                  <a:ea typeface="黑体" panose="02010609060101010101" pitchFamily="49" charset="-122"/>
                </a:endParaRPr>
              </a:p>
            </p:txBody>
          </p:sp>
          <p:sp>
            <p:nvSpPr>
              <p:cNvPr id="317489" name="Rectangle 49"/>
              <p:cNvSpPr>
                <a:spLocks noChangeArrowheads="1"/>
              </p:cNvSpPr>
              <p:nvPr/>
            </p:nvSpPr>
            <p:spPr bwMode="auto">
              <a:xfrm>
                <a:off x="703" y="1526"/>
                <a:ext cx="726" cy="271"/>
              </a:xfrm>
              <a:prstGeom prst="rect">
                <a:avLst/>
              </a:prstGeom>
              <a:noFill/>
              <a:ln w="9525">
                <a:solidFill>
                  <a:schemeClr val="tx1"/>
                </a:solidFill>
                <a:miter lim="800000"/>
              </a:ln>
              <a:effectLst/>
            </p:spPr>
            <p:txBody>
              <a:bodyPr wrap="none" anchor="ctr"/>
              <a:lstStyle/>
              <a:p>
                <a:pPr algn="ctr"/>
                <a:r>
                  <a:rPr lang="zh-CN" altLang="en-US" sz="1700" b="1">
                    <a:solidFill>
                      <a:srgbClr val="000000"/>
                    </a:solidFill>
                    <a:ea typeface="黑体" panose="02010609060101010101" pitchFamily="49" charset="-122"/>
                  </a:rPr>
                  <a:t>数据链路层  </a:t>
                </a:r>
                <a:endParaRPr lang="en-US" altLang="zh-CN" sz="1700" b="1">
                  <a:solidFill>
                    <a:srgbClr val="000000"/>
                  </a:solidFill>
                  <a:ea typeface="黑体" panose="02010609060101010101" pitchFamily="49" charset="-122"/>
                </a:endParaRPr>
              </a:p>
            </p:txBody>
          </p:sp>
          <p:sp>
            <p:nvSpPr>
              <p:cNvPr id="317490" name="Rectangle 50"/>
              <p:cNvSpPr>
                <a:spLocks noChangeArrowheads="1"/>
              </p:cNvSpPr>
              <p:nvPr/>
            </p:nvSpPr>
            <p:spPr bwMode="auto">
              <a:xfrm>
                <a:off x="703" y="1254"/>
                <a:ext cx="726" cy="271"/>
              </a:xfrm>
              <a:prstGeom prst="rect">
                <a:avLst/>
              </a:prstGeom>
              <a:noFill/>
              <a:ln w="9525">
                <a:solidFill>
                  <a:schemeClr val="tx1"/>
                </a:solidFill>
                <a:miter lim="800000"/>
              </a:ln>
              <a:effectLst/>
            </p:spPr>
            <p:txBody>
              <a:bodyPr wrap="none" anchor="ctr"/>
              <a:lstStyle/>
              <a:p>
                <a:pPr algn="ctr"/>
                <a:r>
                  <a:rPr lang="zh-CN" altLang="en-US" b="1">
                    <a:solidFill>
                      <a:srgbClr val="000000"/>
                    </a:solidFill>
                    <a:ea typeface="黑体" panose="02010609060101010101" pitchFamily="49" charset="-122"/>
                  </a:rPr>
                  <a:t>网络层</a:t>
                </a:r>
                <a:r>
                  <a:rPr lang="zh-CN" altLang="en-US" b="1">
                    <a:ea typeface="黑体" panose="02010609060101010101" pitchFamily="49" charset="-122"/>
                  </a:rPr>
                  <a:t> </a:t>
                </a:r>
                <a:endParaRPr lang="en-US" altLang="zh-CN" b="1">
                  <a:ea typeface="黑体" panose="02010609060101010101" pitchFamily="49" charset="-122"/>
                </a:endParaRPr>
              </a:p>
            </p:txBody>
          </p:sp>
          <p:sp>
            <p:nvSpPr>
              <p:cNvPr id="317491" name="Rectangle 51"/>
              <p:cNvSpPr>
                <a:spLocks noChangeArrowheads="1"/>
              </p:cNvSpPr>
              <p:nvPr/>
            </p:nvSpPr>
            <p:spPr bwMode="auto">
              <a:xfrm>
                <a:off x="703" y="981"/>
                <a:ext cx="726" cy="271"/>
              </a:xfrm>
              <a:prstGeom prst="rect">
                <a:avLst/>
              </a:prstGeom>
              <a:noFill/>
              <a:ln w="9525">
                <a:solidFill>
                  <a:schemeClr val="tx1"/>
                </a:solidFill>
                <a:miter lim="800000"/>
              </a:ln>
              <a:effectLst/>
            </p:spPr>
            <p:txBody>
              <a:bodyPr wrap="none" anchor="ctr"/>
              <a:lstStyle/>
              <a:p>
                <a:pPr algn="ctr"/>
                <a:r>
                  <a:rPr lang="zh-CN" altLang="en-US" b="1">
                    <a:solidFill>
                      <a:srgbClr val="000000"/>
                    </a:solidFill>
                    <a:ea typeface="黑体" panose="02010609060101010101" pitchFamily="49" charset="-122"/>
                  </a:rPr>
                  <a:t>传输层</a:t>
                </a:r>
                <a:r>
                  <a:rPr lang="zh-CN" altLang="en-US" b="1">
                    <a:ea typeface="黑体" panose="02010609060101010101" pitchFamily="49" charset="-122"/>
                  </a:rPr>
                  <a:t> </a:t>
                </a:r>
                <a:endParaRPr lang="en-US" altLang="zh-CN" b="1">
                  <a:ea typeface="黑体" panose="02010609060101010101" pitchFamily="49" charset="-122"/>
                </a:endParaRPr>
              </a:p>
            </p:txBody>
          </p:sp>
          <p:sp>
            <p:nvSpPr>
              <p:cNvPr id="317492" name="Rectangle 52"/>
              <p:cNvSpPr>
                <a:spLocks noChangeArrowheads="1"/>
              </p:cNvSpPr>
              <p:nvPr/>
            </p:nvSpPr>
            <p:spPr bwMode="auto">
              <a:xfrm>
                <a:off x="703" y="709"/>
                <a:ext cx="726" cy="271"/>
              </a:xfrm>
              <a:prstGeom prst="rect">
                <a:avLst/>
              </a:prstGeom>
              <a:noFill/>
              <a:ln w="9525">
                <a:solidFill>
                  <a:schemeClr val="tx1"/>
                </a:solidFill>
                <a:miter lim="800000"/>
              </a:ln>
              <a:effectLst/>
            </p:spPr>
            <p:txBody>
              <a:bodyPr wrap="none" anchor="ctr"/>
              <a:lstStyle/>
              <a:p>
                <a:pPr algn="ctr"/>
                <a:r>
                  <a:rPr lang="zh-CN" altLang="en-US" b="1">
                    <a:solidFill>
                      <a:srgbClr val="000000"/>
                    </a:solidFill>
                    <a:ea typeface="黑体" panose="02010609060101010101" pitchFamily="49" charset="-122"/>
                  </a:rPr>
                  <a:t>应用层</a:t>
                </a:r>
                <a:r>
                  <a:rPr lang="zh-CN" altLang="en-US" b="1">
                    <a:ea typeface="黑体" panose="02010609060101010101" pitchFamily="49" charset="-122"/>
                  </a:rPr>
                  <a:t> </a:t>
                </a:r>
                <a:endParaRPr lang="en-US" altLang="zh-CN" b="1">
                  <a:ea typeface="黑体" panose="02010609060101010101" pitchFamily="49" charset="-122"/>
                </a:endParaRPr>
              </a:p>
            </p:txBody>
          </p:sp>
        </p:grpSp>
        <p:sp>
          <p:nvSpPr>
            <p:cNvPr id="317493" name="Text Box 53"/>
            <p:cNvSpPr txBox="1">
              <a:spLocks noChangeArrowheads="1"/>
            </p:cNvSpPr>
            <p:nvPr/>
          </p:nvSpPr>
          <p:spPr bwMode="auto">
            <a:xfrm>
              <a:off x="1053" y="1864"/>
              <a:ext cx="486" cy="231"/>
            </a:xfrm>
            <a:prstGeom prst="rect">
              <a:avLst/>
            </a:prstGeom>
            <a:noFill/>
            <a:ln w="9525">
              <a:noFill/>
              <a:miter lim="800000"/>
            </a:ln>
            <a:effectLst/>
          </p:spPr>
          <p:txBody>
            <a:bodyPr wrap="none">
              <a:spAutoFit/>
            </a:bodyPr>
            <a:lstStyle/>
            <a:p>
              <a:r>
                <a:rPr lang="zh-CN" altLang="en-US" b="1">
                  <a:solidFill>
                    <a:srgbClr val="000099"/>
                  </a:solidFill>
                  <a:ea typeface="黑体" panose="02010609060101010101" pitchFamily="49" charset="-122"/>
                </a:rPr>
                <a:t>网卡  </a:t>
              </a:r>
            </a:p>
          </p:txBody>
        </p:sp>
        <p:sp>
          <p:nvSpPr>
            <p:cNvPr id="317494" name="AutoShape 54"/>
            <p:cNvSpPr/>
            <p:nvPr/>
          </p:nvSpPr>
          <p:spPr bwMode="auto">
            <a:xfrm>
              <a:off x="1474" y="1661"/>
              <a:ext cx="91" cy="633"/>
            </a:xfrm>
            <a:prstGeom prst="leftBrace">
              <a:avLst>
                <a:gd name="adj1" fmla="val 57967"/>
                <a:gd name="adj2" fmla="val 50000"/>
              </a:avLst>
            </a:prstGeom>
            <a:noFill/>
            <a:ln w="9525">
              <a:solidFill>
                <a:schemeClr val="tx1"/>
              </a:solidFill>
              <a:round/>
            </a:ln>
            <a:effectLst/>
          </p:spPr>
          <p:txBody>
            <a:bodyPr wrap="none" anchor="ctr"/>
            <a:lstStyle/>
            <a:p>
              <a:endParaRPr lang="zh-CN" altLang="en-US"/>
            </a:p>
          </p:txBody>
        </p:sp>
      </p:grpSp>
      <p:grpSp>
        <p:nvGrpSpPr>
          <p:cNvPr id="10" name="Group 55"/>
          <p:cNvGrpSpPr/>
          <p:nvPr/>
        </p:nvGrpSpPr>
        <p:grpSpPr bwMode="auto">
          <a:xfrm>
            <a:off x="6948488" y="1309688"/>
            <a:ext cx="2151062" cy="2590800"/>
            <a:chOff x="4377" y="663"/>
            <a:chExt cx="1355" cy="1632"/>
          </a:xfrm>
        </p:grpSpPr>
        <p:sp>
          <p:nvSpPr>
            <p:cNvPr id="317496" name="Text Box 56"/>
            <p:cNvSpPr txBox="1">
              <a:spLocks noChangeArrowheads="1"/>
            </p:cNvSpPr>
            <p:nvPr/>
          </p:nvSpPr>
          <p:spPr bwMode="auto">
            <a:xfrm>
              <a:off x="5246" y="1881"/>
              <a:ext cx="486" cy="231"/>
            </a:xfrm>
            <a:prstGeom prst="rect">
              <a:avLst/>
            </a:prstGeom>
            <a:noFill/>
            <a:ln w="9525">
              <a:noFill/>
              <a:miter lim="800000"/>
            </a:ln>
            <a:effectLst/>
          </p:spPr>
          <p:txBody>
            <a:bodyPr wrap="none">
              <a:spAutoFit/>
            </a:bodyPr>
            <a:lstStyle/>
            <a:p>
              <a:r>
                <a:rPr lang="zh-CN" altLang="en-US" b="1">
                  <a:solidFill>
                    <a:srgbClr val="000099"/>
                  </a:solidFill>
                  <a:ea typeface="黑体" panose="02010609060101010101" pitchFamily="49" charset="-122"/>
                </a:rPr>
                <a:t>网卡  </a:t>
              </a:r>
            </a:p>
          </p:txBody>
        </p:sp>
        <p:sp>
          <p:nvSpPr>
            <p:cNvPr id="317497" name="AutoShape 57"/>
            <p:cNvSpPr/>
            <p:nvPr/>
          </p:nvSpPr>
          <p:spPr bwMode="auto">
            <a:xfrm>
              <a:off x="5148" y="1661"/>
              <a:ext cx="96" cy="634"/>
            </a:xfrm>
            <a:prstGeom prst="rightBrace">
              <a:avLst>
                <a:gd name="adj1" fmla="val 55035"/>
                <a:gd name="adj2" fmla="val 50000"/>
              </a:avLst>
            </a:prstGeom>
            <a:noFill/>
            <a:ln w="9525">
              <a:solidFill>
                <a:schemeClr val="tx1"/>
              </a:solidFill>
              <a:round/>
            </a:ln>
            <a:effectLst/>
          </p:spPr>
          <p:txBody>
            <a:bodyPr wrap="none" anchor="ctr"/>
            <a:lstStyle/>
            <a:p>
              <a:endParaRPr lang="zh-CN" altLang="en-US"/>
            </a:p>
          </p:txBody>
        </p:sp>
        <p:grpSp>
          <p:nvGrpSpPr>
            <p:cNvPr id="11" name="Group 58"/>
            <p:cNvGrpSpPr/>
            <p:nvPr/>
          </p:nvGrpSpPr>
          <p:grpSpPr bwMode="auto">
            <a:xfrm>
              <a:off x="4377" y="663"/>
              <a:ext cx="726" cy="1632"/>
              <a:chOff x="703" y="709"/>
              <a:chExt cx="726" cy="1360"/>
            </a:xfrm>
          </p:grpSpPr>
          <p:sp>
            <p:nvSpPr>
              <p:cNvPr id="317499" name="Rectangle 59"/>
              <p:cNvSpPr>
                <a:spLocks noChangeArrowheads="1"/>
              </p:cNvSpPr>
              <p:nvPr/>
            </p:nvSpPr>
            <p:spPr bwMode="auto">
              <a:xfrm>
                <a:off x="703" y="709"/>
                <a:ext cx="726" cy="1360"/>
              </a:xfrm>
              <a:prstGeom prst="rect">
                <a:avLst/>
              </a:prstGeom>
              <a:noFill/>
              <a:ln w="15875">
                <a:solidFill>
                  <a:schemeClr val="tx1"/>
                </a:solidFill>
                <a:miter lim="800000"/>
              </a:ln>
              <a:effectLst/>
            </p:spPr>
            <p:txBody>
              <a:bodyPr wrap="none" anchor="ctr"/>
              <a:lstStyle/>
              <a:p>
                <a:endParaRPr lang="zh-CN" altLang="en-US"/>
              </a:p>
            </p:txBody>
          </p:sp>
          <p:sp>
            <p:nvSpPr>
              <p:cNvPr id="317500" name="Rectangle 60"/>
              <p:cNvSpPr>
                <a:spLocks noChangeArrowheads="1"/>
              </p:cNvSpPr>
              <p:nvPr/>
            </p:nvSpPr>
            <p:spPr bwMode="auto">
              <a:xfrm>
                <a:off x="703" y="1798"/>
                <a:ext cx="726" cy="271"/>
              </a:xfrm>
              <a:prstGeom prst="rect">
                <a:avLst/>
              </a:prstGeom>
              <a:noFill/>
              <a:ln w="9525">
                <a:solidFill>
                  <a:schemeClr val="tx1"/>
                </a:solidFill>
                <a:miter lim="800000"/>
              </a:ln>
              <a:effectLst/>
            </p:spPr>
            <p:txBody>
              <a:bodyPr wrap="none" anchor="ctr"/>
              <a:lstStyle/>
              <a:p>
                <a:pPr algn="ctr"/>
                <a:r>
                  <a:rPr lang="zh-CN" altLang="en-US" b="1">
                    <a:solidFill>
                      <a:srgbClr val="000000"/>
                    </a:solidFill>
                    <a:ea typeface="黑体" panose="02010609060101010101" pitchFamily="49" charset="-122"/>
                  </a:rPr>
                  <a:t>物理层  </a:t>
                </a:r>
                <a:r>
                  <a:rPr lang="zh-CN" altLang="en-US" b="1">
                    <a:ea typeface="黑体" panose="02010609060101010101" pitchFamily="49" charset="-122"/>
                  </a:rPr>
                  <a:t> </a:t>
                </a:r>
                <a:endParaRPr lang="en-US" altLang="zh-CN" b="1">
                  <a:ea typeface="黑体" panose="02010609060101010101" pitchFamily="49" charset="-122"/>
                </a:endParaRPr>
              </a:p>
            </p:txBody>
          </p:sp>
          <p:sp>
            <p:nvSpPr>
              <p:cNvPr id="317501" name="Rectangle 61"/>
              <p:cNvSpPr>
                <a:spLocks noChangeArrowheads="1"/>
              </p:cNvSpPr>
              <p:nvPr/>
            </p:nvSpPr>
            <p:spPr bwMode="auto">
              <a:xfrm>
                <a:off x="703" y="1526"/>
                <a:ext cx="726" cy="271"/>
              </a:xfrm>
              <a:prstGeom prst="rect">
                <a:avLst/>
              </a:prstGeom>
              <a:noFill/>
              <a:ln w="9525">
                <a:solidFill>
                  <a:schemeClr val="tx1"/>
                </a:solidFill>
                <a:miter lim="800000"/>
              </a:ln>
              <a:effectLst/>
            </p:spPr>
            <p:txBody>
              <a:bodyPr wrap="none" anchor="ctr"/>
              <a:lstStyle/>
              <a:p>
                <a:pPr algn="ctr"/>
                <a:r>
                  <a:rPr lang="zh-CN" altLang="en-US" sz="1700" b="1">
                    <a:solidFill>
                      <a:srgbClr val="000000"/>
                    </a:solidFill>
                    <a:ea typeface="黑体" panose="02010609060101010101" pitchFamily="49" charset="-122"/>
                  </a:rPr>
                  <a:t>数据链路层 </a:t>
                </a:r>
                <a:endParaRPr lang="en-US" altLang="zh-CN" sz="1700" b="1">
                  <a:solidFill>
                    <a:srgbClr val="000000"/>
                  </a:solidFill>
                  <a:ea typeface="黑体" panose="02010609060101010101" pitchFamily="49" charset="-122"/>
                </a:endParaRPr>
              </a:p>
            </p:txBody>
          </p:sp>
          <p:sp>
            <p:nvSpPr>
              <p:cNvPr id="317502" name="Rectangle 62"/>
              <p:cNvSpPr>
                <a:spLocks noChangeArrowheads="1"/>
              </p:cNvSpPr>
              <p:nvPr/>
            </p:nvSpPr>
            <p:spPr bwMode="auto">
              <a:xfrm>
                <a:off x="703" y="1254"/>
                <a:ext cx="726" cy="271"/>
              </a:xfrm>
              <a:prstGeom prst="rect">
                <a:avLst/>
              </a:prstGeom>
              <a:noFill/>
              <a:ln w="9525">
                <a:solidFill>
                  <a:schemeClr val="tx1"/>
                </a:solidFill>
                <a:miter lim="800000"/>
              </a:ln>
              <a:effectLst/>
            </p:spPr>
            <p:txBody>
              <a:bodyPr wrap="none" anchor="ctr"/>
              <a:lstStyle/>
              <a:p>
                <a:pPr algn="ctr"/>
                <a:r>
                  <a:rPr lang="zh-CN" altLang="en-US" b="1">
                    <a:solidFill>
                      <a:srgbClr val="000000"/>
                    </a:solidFill>
                    <a:ea typeface="黑体" panose="02010609060101010101" pitchFamily="49" charset="-122"/>
                  </a:rPr>
                  <a:t>网络层 </a:t>
                </a:r>
                <a:r>
                  <a:rPr lang="zh-CN" altLang="en-US" b="1">
                    <a:ea typeface="黑体" panose="02010609060101010101" pitchFamily="49" charset="-122"/>
                  </a:rPr>
                  <a:t> </a:t>
                </a:r>
                <a:endParaRPr lang="en-US" altLang="zh-CN" b="1">
                  <a:ea typeface="黑体" panose="02010609060101010101" pitchFamily="49" charset="-122"/>
                </a:endParaRPr>
              </a:p>
            </p:txBody>
          </p:sp>
          <p:sp>
            <p:nvSpPr>
              <p:cNvPr id="317503" name="Rectangle 63"/>
              <p:cNvSpPr>
                <a:spLocks noChangeArrowheads="1"/>
              </p:cNvSpPr>
              <p:nvPr/>
            </p:nvSpPr>
            <p:spPr bwMode="auto">
              <a:xfrm>
                <a:off x="703" y="981"/>
                <a:ext cx="726" cy="271"/>
              </a:xfrm>
              <a:prstGeom prst="rect">
                <a:avLst/>
              </a:prstGeom>
              <a:noFill/>
              <a:ln w="9525">
                <a:solidFill>
                  <a:schemeClr val="tx1"/>
                </a:solidFill>
                <a:miter lim="800000"/>
              </a:ln>
              <a:effectLst/>
            </p:spPr>
            <p:txBody>
              <a:bodyPr wrap="none" anchor="ctr"/>
              <a:lstStyle/>
              <a:p>
                <a:pPr algn="ctr"/>
                <a:r>
                  <a:rPr lang="zh-CN" altLang="en-US" b="1">
                    <a:solidFill>
                      <a:srgbClr val="000000"/>
                    </a:solidFill>
                    <a:ea typeface="黑体" panose="02010609060101010101" pitchFamily="49" charset="-122"/>
                  </a:rPr>
                  <a:t>传输层 </a:t>
                </a:r>
                <a:r>
                  <a:rPr lang="zh-CN" altLang="en-US" b="1">
                    <a:ea typeface="黑体" panose="02010609060101010101" pitchFamily="49" charset="-122"/>
                  </a:rPr>
                  <a:t> </a:t>
                </a:r>
                <a:endParaRPr lang="en-US" altLang="zh-CN" b="1">
                  <a:ea typeface="黑体" panose="02010609060101010101" pitchFamily="49" charset="-122"/>
                </a:endParaRPr>
              </a:p>
            </p:txBody>
          </p:sp>
          <p:sp>
            <p:nvSpPr>
              <p:cNvPr id="317504" name="Rectangle 64"/>
              <p:cNvSpPr>
                <a:spLocks noChangeArrowheads="1"/>
              </p:cNvSpPr>
              <p:nvPr/>
            </p:nvSpPr>
            <p:spPr bwMode="auto">
              <a:xfrm>
                <a:off x="703" y="709"/>
                <a:ext cx="726" cy="271"/>
              </a:xfrm>
              <a:prstGeom prst="rect">
                <a:avLst/>
              </a:prstGeom>
              <a:noFill/>
              <a:ln w="9525">
                <a:solidFill>
                  <a:schemeClr val="tx1"/>
                </a:solidFill>
                <a:miter lim="800000"/>
              </a:ln>
              <a:effectLst/>
            </p:spPr>
            <p:txBody>
              <a:bodyPr wrap="none" anchor="ctr"/>
              <a:lstStyle/>
              <a:p>
                <a:pPr algn="ctr"/>
                <a:r>
                  <a:rPr lang="zh-CN" altLang="en-US" b="1">
                    <a:solidFill>
                      <a:srgbClr val="000000"/>
                    </a:solidFill>
                    <a:ea typeface="黑体" panose="02010609060101010101" pitchFamily="49" charset="-122"/>
                  </a:rPr>
                  <a:t>应用层 </a:t>
                </a:r>
                <a:r>
                  <a:rPr lang="zh-CN" altLang="en-US" b="1">
                    <a:ea typeface="黑体" panose="02010609060101010101" pitchFamily="49" charset="-122"/>
                  </a:rPr>
                  <a:t> </a:t>
                </a:r>
                <a:endParaRPr lang="en-US" altLang="zh-CN" b="1">
                  <a:ea typeface="黑体" panose="02010609060101010101" pitchFamily="49" charset="-122"/>
                </a:endParaRPr>
              </a:p>
            </p:txBody>
          </p:sp>
        </p:grpSp>
      </p:grpSp>
      <p:sp>
        <p:nvSpPr>
          <p:cNvPr id="317505" name="Line 65"/>
          <p:cNvSpPr>
            <a:spLocks noChangeShapeType="1"/>
          </p:cNvSpPr>
          <p:nvPr/>
        </p:nvSpPr>
        <p:spPr bwMode="auto">
          <a:xfrm>
            <a:off x="3708400" y="3902075"/>
            <a:ext cx="3240088" cy="0"/>
          </a:xfrm>
          <a:prstGeom prst="line">
            <a:avLst/>
          </a:prstGeom>
          <a:noFill/>
          <a:ln w="9525">
            <a:solidFill>
              <a:schemeClr val="tx1"/>
            </a:solidFill>
            <a:round/>
          </a:ln>
          <a:effectLst/>
        </p:spPr>
        <p:txBody>
          <a:bodyPr/>
          <a:lstStyle/>
          <a:p>
            <a:endParaRPr lang="zh-CN" altLang="en-US"/>
          </a:p>
        </p:txBody>
      </p:sp>
      <p:sp>
        <p:nvSpPr>
          <p:cNvPr id="317506" name="Line 66"/>
          <p:cNvSpPr>
            <a:spLocks noChangeShapeType="1"/>
          </p:cNvSpPr>
          <p:nvPr/>
        </p:nvSpPr>
        <p:spPr bwMode="auto">
          <a:xfrm>
            <a:off x="3924300" y="1309688"/>
            <a:ext cx="0" cy="2447925"/>
          </a:xfrm>
          <a:prstGeom prst="line">
            <a:avLst/>
          </a:prstGeom>
          <a:noFill/>
          <a:ln w="76200">
            <a:solidFill>
              <a:srgbClr val="666699"/>
            </a:solidFill>
            <a:round/>
            <a:tailEnd type="triangle" w="med" len="med"/>
          </a:ln>
          <a:effectLst/>
        </p:spPr>
        <p:txBody>
          <a:bodyPr/>
          <a:lstStyle/>
          <a:p>
            <a:endParaRPr lang="zh-CN" altLang="en-US"/>
          </a:p>
        </p:txBody>
      </p:sp>
      <p:sp>
        <p:nvSpPr>
          <p:cNvPr id="317507" name="Line 67"/>
          <p:cNvSpPr>
            <a:spLocks noChangeShapeType="1"/>
          </p:cNvSpPr>
          <p:nvPr/>
        </p:nvSpPr>
        <p:spPr bwMode="auto">
          <a:xfrm>
            <a:off x="4067175" y="3830638"/>
            <a:ext cx="2809875" cy="0"/>
          </a:xfrm>
          <a:prstGeom prst="line">
            <a:avLst/>
          </a:prstGeom>
          <a:noFill/>
          <a:ln w="76200">
            <a:solidFill>
              <a:srgbClr val="666699"/>
            </a:solidFill>
            <a:round/>
            <a:tailEnd type="triangle" w="med" len="med"/>
          </a:ln>
          <a:effectLst/>
        </p:spPr>
        <p:txBody>
          <a:bodyPr/>
          <a:lstStyle/>
          <a:p>
            <a:endParaRPr lang="zh-CN" altLang="en-US"/>
          </a:p>
        </p:txBody>
      </p:sp>
      <p:sp>
        <p:nvSpPr>
          <p:cNvPr id="317508" name="Line 68"/>
          <p:cNvSpPr>
            <a:spLocks noChangeShapeType="1"/>
          </p:cNvSpPr>
          <p:nvPr/>
        </p:nvSpPr>
        <p:spPr bwMode="auto">
          <a:xfrm flipV="1">
            <a:off x="6804025" y="2894013"/>
            <a:ext cx="0" cy="792162"/>
          </a:xfrm>
          <a:prstGeom prst="line">
            <a:avLst/>
          </a:prstGeom>
          <a:noFill/>
          <a:ln w="76200">
            <a:solidFill>
              <a:srgbClr val="666699"/>
            </a:solidFill>
            <a:round/>
            <a:tailEnd type="triangle" w="med" len="med"/>
          </a:ln>
          <a:effectLst/>
        </p:spPr>
        <p:txBody>
          <a:bodyPr/>
          <a:lstStyle/>
          <a:p>
            <a:endParaRPr lang="zh-CN" altLang="en-US"/>
          </a:p>
        </p:txBody>
      </p:sp>
      <p:sp>
        <p:nvSpPr>
          <p:cNvPr id="317509" name="AutoShape 69"/>
          <p:cNvSpPr>
            <a:spLocks noChangeArrowheads="1"/>
          </p:cNvSpPr>
          <p:nvPr/>
        </p:nvSpPr>
        <p:spPr bwMode="auto">
          <a:xfrm>
            <a:off x="4787900" y="1814513"/>
            <a:ext cx="1728788" cy="792162"/>
          </a:xfrm>
          <a:prstGeom prst="wedgeRectCallout">
            <a:avLst>
              <a:gd name="adj1" fmla="val 45958"/>
              <a:gd name="adj2" fmla="val 74046"/>
            </a:avLst>
          </a:prstGeom>
          <a:solidFill>
            <a:srgbClr val="CCECFF">
              <a:alpha val="70000"/>
            </a:srgbClr>
          </a:solidFill>
          <a:ln w="38100">
            <a:solidFill>
              <a:schemeClr val="tx1"/>
            </a:solidFill>
            <a:miter lim="800000"/>
          </a:ln>
          <a:effectLst/>
        </p:spPr>
        <p:txBody>
          <a:bodyPr anchor="ctr" anchorCtr="1"/>
          <a:lstStyle/>
          <a:p>
            <a:pPr algn="ctr"/>
            <a:r>
              <a:rPr lang="zh-CN" altLang="en-US" b="1">
                <a:solidFill>
                  <a:srgbClr val="990000"/>
                </a:solidFill>
                <a:latin typeface="Times New Roman" panose="02020603050405020304" pitchFamily="18" charset="0"/>
                <a:ea typeface="黑体" panose="02010609060101010101" pitchFamily="49" charset="-122"/>
              </a:rPr>
              <a:t>网卡是否工作在混杂模式？</a:t>
            </a:r>
            <a:endParaRPr lang="zh-CN" altLang="en-US" b="1">
              <a:solidFill>
                <a:srgbClr val="000099"/>
              </a:solidFill>
              <a:latin typeface="Times New Roman" panose="02020603050405020304" pitchFamily="18" charset="0"/>
              <a:ea typeface="黑体" panose="02010609060101010101" pitchFamily="49" charset="-122"/>
            </a:endParaRPr>
          </a:p>
        </p:txBody>
      </p:sp>
      <p:sp>
        <p:nvSpPr>
          <p:cNvPr id="317510" name="AutoShape 70"/>
          <p:cNvSpPr>
            <a:spLocks noChangeArrowheads="1"/>
          </p:cNvSpPr>
          <p:nvPr/>
        </p:nvSpPr>
        <p:spPr bwMode="auto">
          <a:xfrm>
            <a:off x="71438" y="2173288"/>
            <a:ext cx="2124075" cy="1154112"/>
          </a:xfrm>
          <a:prstGeom prst="wedgeRectCallout">
            <a:avLst>
              <a:gd name="adj1" fmla="val 34903"/>
              <a:gd name="adj2" fmla="val 90440"/>
            </a:avLst>
          </a:prstGeom>
          <a:solidFill>
            <a:srgbClr val="CCECFF"/>
          </a:solidFill>
          <a:ln w="38100">
            <a:solidFill>
              <a:schemeClr val="tx1"/>
            </a:solidFill>
            <a:miter lim="800000"/>
          </a:ln>
          <a:effectLst/>
        </p:spPr>
        <p:txBody>
          <a:bodyPr anchor="ctr" anchorCtr="1"/>
          <a:lstStyle/>
          <a:p>
            <a:pPr algn="ctr"/>
            <a:r>
              <a:rPr lang="zh-CN" altLang="en-US" sz="2000" b="1">
                <a:solidFill>
                  <a:srgbClr val="990000"/>
                </a:solidFill>
                <a:ea typeface="黑体" panose="02010609060101010101" pitchFamily="49" charset="-122"/>
              </a:rPr>
              <a:t>广播特性的总线实现了一对一的通信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5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grpId="1" nodeType="afterEffect">
                                  <p:stCondLst>
                                    <p:cond delay="0"/>
                                  </p:stCondLst>
                                  <p:childTnLst>
                                    <p:anim calcmode="discrete" valueType="str">
                                      <p:cBhvr>
                                        <p:cTn id="9" dur="500" fill="hold"/>
                                        <p:tgtEl>
                                          <p:spTgt spid="317459"/>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317468"/>
                                        </p:tgtEl>
                                        <p:attrNameLst>
                                          <p:attrName>style.visibility</p:attrName>
                                        </p:attrNameLst>
                                      </p:cBhvr>
                                      <p:to>
                                        <p:strVal val="visible"/>
                                      </p:to>
                                    </p:set>
                                    <p:animEffect transition="in" filter="wipe(right)">
                                      <p:cBhvr>
                                        <p:cTn id="13" dur="2000"/>
                                        <p:tgtEl>
                                          <p:spTgt spid="31746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17469"/>
                                        </p:tgtEl>
                                        <p:attrNameLst>
                                          <p:attrName>style.visibility</p:attrName>
                                        </p:attrNameLst>
                                      </p:cBhvr>
                                      <p:to>
                                        <p:strVal val="visible"/>
                                      </p:to>
                                    </p:set>
                                    <p:animEffect transition="in" filter="wipe(right)">
                                      <p:cBhvr>
                                        <p:cTn id="16" dur="2000"/>
                                        <p:tgtEl>
                                          <p:spTgt spid="31746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7467"/>
                                        </p:tgtEl>
                                        <p:attrNameLst>
                                          <p:attrName>style.visibility</p:attrName>
                                        </p:attrNameLst>
                                      </p:cBhvr>
                                      <p:to>
                                        <p:strVal val="visible"/>
                                      </p:to>
                                    </p:set>
                                    <p:animEffect transition="in" filter="wipe(left)">
                                      <p:cBhvr>
                                        <p:cTn id="19" dur="2000"/>
                                        <p:tgtEl>
                                          <p:spTgt spid="31746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7466"/>
                                        </p:tgtEl>
                                        <p:attrNameLst>
                                          <p:attrName>style.visibility</p:attrName>
                                        </p:attrNameLst>
                                      </p:cBhvr>
                                      <p:to>
                                        <p:strVal val="visible"/>
                                      </p:to>
                                    </p:set>
                                    <p:animEffect transition="in" filter="wipe(left)">
                                      <p:cBhvr>
                                        <p:cTn id="22" dur="2000"/>
                                        <p:tgtEl>
                                          <p:spTgt spid="31746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17465"/>
                                        </p:tgtEl>
                                        <p:attrNameLst>
                                          <p:attrName>style.visibility</p:attrName>
                                        </p:attrNameLst>
                                      </p:cBhvr>
                                      <p:to>
                                        <p:strVal val="visible"/>
                                      </p:to>
                                    </p:set>
                                    <p:animEffect transition="in" filter="wipe(left)">
                                      <p:cBhvr>
                                        <p:cTn id="25" dur="2000"/>
                                        <p:tgtEl>
                                          <p:spTgt spid="31746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17464"/>
                                        </p:tgtEl>
                                        <p:attrNameLst>
                                          <p:attrName>style.visibility</p:attrName>
                                        </p:attrNameLst>
                                      </p:cBhvr>
                                      <p:to>
                                        <p:strVal val="visible"/>
                                      </p:to>
                                    </p:set>
                                    <p:animEffect transition="in" filter="wipe(left)">
                                      <p:cBhvr>
                                        <p:cTn id="28" dur="2000"/>
                                        <p:tgtEl>
                                          <p:spTgt spid="317464"/>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31748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1747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748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1747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par>
                          <p:cTn id="44" fill="hold">
                            <p:stCondLst>
                              <p:cond delay="2500"/>
                            </p:stCondLst>
                            <p:childTnLst>
                              <p:par>
                                <p:cTn id="45" presetID="35" presetClass="emph" presetSubtype="0" repeatCount="5000" fill="hold" grpId="1" nodeType="afterEffect">
                                  <p:stCondLst>
                                    <p:cond delay="0"/>
                                  </p:stCondLst>
                                  <p:childTnLst>
                                    <p:anim calcmode="discrete" valueType="str">
                                      <p:cBhvr>
                                        <p:cTn id="46" dur="500" fill="hold"/>
                                        <p:tgtEl>
                                          <p:spTgt spid="317481"/>
                                        </p:tgtEl>
                                        <p:attrNameLst>
                                          <p:attrName>style.visibility</p:attrName>
                                        </p:attrNameLst>
                                      </p:cBhvr>
                                      <p:tavLst>
                                        <p:tav tm="0">
                                          <p:val>
                                            <p:strVal val="hidden"/>
                                          </p:val>
                                        </p:tav>
                                        <p:tav tm="50000">
                                          <p:val>
                                            <p:strVal val="visible"/>
                                          </p:val>
                                        </p:tav>
                                      </p:tavLst>
                                    </p:anim>
                                  </p:childTnLst>
                                </p:cTn>
                              </p:par>
                              <p:par>
                                <p:cTn id="47" presetID="35" presetClass="emph" presetSubtype="0" repeatCount="5000" fill="hold" grpId="1" nodeType="withEffect">
                                  <p:stCondLst>
                                    <p:cond delay="0"/>
                                  </p:stCondLst>
                                  <p:childTnLst>
                                    <p:anim calcmode="discrete" valueType="str">
                                      <p:cBhvr>
                                        <p:cTn id="48" dur="500" fill="hold"/>
                                        <p:tgtEl>
                                          <p:spTgt spid="317477"/>
                                        </p:tgtEl>
                                        <p:attrNameLst>
                                          <p:attrName>style.visibility</p:attrName>
                                        </p:attrNameLst>
                                      </p:cBhvr>
                                      <p:tavLst>
                                        <p:tav tm="0">
                                          <p:val>
                                            <p:strVal val="hidden"/>
                                          </p:val>
                                        </p:tav>
                                        <p:tav tm="50000">
                                          <p:val>
                                            <p:strVal val="visible"/>
                                          </p:val>
                                        </p:tav>
                                      </p:tavLst>
                                    </p:anim>
                                  </p:childTnLst>
                                </p:cTn>
                              </p:par>
                              <p:par>
                                <p:cTn id="49" presetID="35" presetClass="emph" presetSubtype="0" repeatCount="5000" fill="hold" grpId="1" nodeType="withEffect">
                                  <p:stCondLst>
                                    <p:cond delay="0"/>
                                  </p:stCondLst>
                                  <p:childTnLst>
                                    <p:anim calcmode="discrete" valueType="str">
                                      <p:cBhvr>
                                        <p:cTn id="50" dur="500" fill="hold"/>
                                        <p:tgtEl>
                                          <p:spTgt spid="317482"/>
                                        </p:tgtEl>
                                        <p:attrNameLst>
                                          <p:attrName>style.visibility</p:attrName>
                                        </p:attrNameLst>
                                      </p:cBhvr>
                                      <p:tavLst>
                                        <p:tav tm="0">
                                          <p:val>
                                            <p:strVal val="hidden"/>
                                          </p:val>
                                        </p:tav>
                                        <p:tav tm="50000">
                                          <p:val>
                                            <p:strVal val="visible"/>
                                          </p:val>
                                        </p:tav>
                                      </p:tavLst>
                                    </p:anim>
                                  </p:childTnLst>
                                </p:cTn>
                              </p:par>
                              <p:par>
                                <p:cTn id="51" presetID="35" presetClass="emph" presetSubtype="0" repeatCount="5000" fill="hold" grpId="1" nodeType="withEffect">
                                  <p:stCondLst>
                                    <p:cond delay="0"/>
                                  </p:stCondLst>
                                  <p:childTnLst>
                                    <p:anim calcmode="discrete" valueType="str">
                                      <p:cBhvr>
                                        <p:cTn id="52" dur="500" fill="hold"/>
                                        <p:tgtEl>
                                          <p:spTgt spid="317473"/>
                                        </p:tgtEl>
                                        <p:attrNameLst>
                                          <p:attrName>style.visibility</p:attrName>
                                        </p:attrNameLst>
                                      </p:cBhvr>
                                      <p:tavLst>
                                        <p:tav tm="0">
                                          <p:val>
                                            <p:strVal val="hidden"/>
                                          </p:val>
                                        </p:tav>
                                        <p:tav tm="50000">
                                          <p:val>
                                            <p:strVal val="visible"/>
                                          </p:val>
                                        </p:tav>
                                      </p:tavLst>
                                    </p:anim>
                                  </p:childTnLst>
                                </p:cTn>
                              </p:par>
                              <p:par>
                                <p:cTn id="53" presetID="35" presetClass="emph" presetSubtype="0" repeatCount="5000" fill="hold" nodeType="withEffect">
                                  <p:stCondLst>
                                    <p:cond delay="0"/>
                                  </p:stCondLst>
                                  <p:childTnLst>
                                    <p:anim calcmode="discrete" valueType="str">
                                      <p:cBhvr>
                                        <p:cTn id="54" dur="500" fill="hold"/>
                                        <p:tgtEl>
                                          <p:spTgt spid="5"/>
                                        </p:tgtEl>
                                        <p:attrNameLst>
                                          <p:attrName>style.visibility</p:attrName>
                                        </p:attrNameLst>
                                      </p:cBhvr>
                                      <p:tavLst>
                                        <p:tav tm="0">
                                          <p:val>
                                            <p:strVal val="hidden"/>
                                          </p:val>
                                        </p:tav>
                                        <p:tav tm="50000">
                                          <p:val>
                                            <p:strVal val="visible"/>
                                          </p:val>
                                        </p:tav>
                                      </p:tavLst>
                                    </p:anim>
                                  </p:childTnLst>
                                </p:cTn>
                              </p:par>
                              <p:par>
                                <p:cTn id="55" presetID="35" presetClass="emph" presetSubtype="0" repeatCount="5000" fill="hold" nodeType="withEffect">
                                  <p:stCondLst>
                                    <p:cond delay="0"/>
                                  </p:stCondLst>
                                  <p:childTnLst>
                                    <p:anim calcmode="discrete" valueType="str">
                                      <p:cBhvr>
                                        <p:cTn id="56" dur="500" fill="hold"/>
                                        <p:tgtEl>
                                          <p:spTgt spid="6"/>
                                        </p:tgtEl>
                                        <p:attrNameLst>
                                          <p:attrName>style.visibility</p:attrName>
                                        </p:attrNameLst>
                                      </p:cBhvr>
                                      <p:tavLst>
                                        <p:tav tm="0">
                                          <p:val>
                                            <p:strVal val="hidden"/>
                                          </p:val>
                                        </p:tav>
                                        <p:tav tm="50000">
                                          <p:val>
                                            <p:strVal val="visible"/>
                                          </p:val>
                                        </p:tav>
                                      </p:tavLst>
                                    </p:anim>
                                  </p:childTnLst>
                                </p:cTn>
                              </p:par>
                              <p:par>
                                <p:cTn id="57" presetID="35" presetClass="emph" presetSubtype="0" repeatCount="5000" fill="hold" nodeType="withEffect">
                                  <p:stCondLst>
                                    <p:cond delay="0"/>
                                  </p:stCondLst>
                                  <p:childTnLst>
                                    <p:anim calcmode="discrete" valueType="str">
                                      <p:cBhvr>
                                        <p:cTn id="58" dur="500" fill="hold"/>
                                        <p:tgtEl>
                                          <p:spTgt spid="7"/>
                                        </p:tgtEl>
                                        <p:attrNameLst>
                                          <p:attrName>style.visibility</p:attrName>
                                        </p:attrNameLst>
                                      </p:cBhvr>
                                      <p:tavLst>
                                        <p:tav tm="0">
                                          <p:val>
                                            <p:strVal val="hidden"/>
                                          </p:val>
                                        </p:tav>
                                        <p:tav tm="50000">
                                          <p:val>
                                            <p:strVal val="visible"/>
                                          </p:val>
                                        </p:tav>
                                      </p:tavLst>
                                    </p:anim>
                                  </p:childTnLst>
                                </p:cTn>
                              </p:par>
                            </p:childTnLst>
                          </p:cTn>
                        </p:par>
                        <p:par>
                          <p:cTn id="59" fill="hold">
                            <p:stCondLst>
                              <p:cond delay="3000"/>
                            </p:stCondLst>
                            <p:childTnLst>
                              <p:par>
                                <p:cTn id="60" presetID="10" presetClass="exit" presetSubtype="0" fill="hold" grpId="1" nodeType="afterEffect">
                                  <p:stCondLst>
                                    <p:cond delay="0"/>
                                  </p:stCondLst>
                                  <p:childTnLst>
                                    <p:animEffect transition="out" filter="fade">
                                      <p:cBhvr>
                                        <p:cTn id="61" dur="2000"/>
                                        <p:tgtEl>
                                          <p:spTgt spid="317464"/>
                                        </p:tgtEl>
                                      </p:cBhvr>
                                    </p:animEffect>
                                    <p:set>
                                      <p:cBhvr>
                                        <p:cTn id="62" dur="1" fill="hold">
                                          <p:stCondLst>
                                            <p:cond delay="1999"/>
                                          </p:stCondLst>
                                        </p:cTn>
                                        <p:tgtEl>
                                          <p:spTgt spid="31746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2000"/>
                                        <p:tgtEl>
                                          <p:spTgt spid="317466"/>
                                        </p:tgtEl>
                                      </p:cBhvr>
                                    </p:animEffect>
                                    <p:set>
                                      <p:cBhvr>
                                        <p:cTn id="65" dur="1" fill="hold">
                                          <p:stCondLst>
                                            <p:cond delay="1999"/>
                                          </p:stCondLst>
                                        </p:cTn>
                                        <p:tgtEl>
                                          <p:spTgt spid="317466"/>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000"/>
                                        <p:tgtEl>
                                          <p:spTgt spid="317467"/>
                                        </p:tgtEl>
                                      </p:cBhvr>
                                    </p:animEffect>
                                    <p:set>
                                      <p:cBhvr>
                                        <p:cTn id="68" dur="1" fill="hold">
                                          <p:stCondLst>
                                            <p:cond delay="1999"/>
                                          </p:stCondLst>
                                        </p:cTn>
                                        <p:tgtEl>
                                          <p:spTgt spid="317467"/>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2000"/>
                                        <p:tgtEl>
                                          <p:spTgt spid="317469"/>
                                        </p:tgtEl>
                                      </p:cBhvr>
                                    </p:animEffect>
                                    <p:set>
                                      <p:cBhvr>
                                        <p:cTn id="71" dur="1" fill="hold">
                                          <p:stCondLst>
                                            <p:cond delay="1999"/>
                                          </p:stCondLst>
                                        </p:cTn>
                                        <p:tgtEl>
                                          <p:spTgt spid="317469"/>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2000"/>
                                        <p:tgtEl>
                                          <p:spTgt spid="317468"/>
                                        </p:tgtEl>
                                      </p:cBhvr>
                                    </p:animEffect>
                                    <p:set>
                                      <p:cBhvr>
                                        <p:cTn id="74" dur="1" fill="hold">
                                          <p:stCondLst>
                                            <p:cond delay="1999"/>
                                          </p:stCondLst>
                                        </p:cTn>
                                        <p:tgtEl>
                                          <p:spTgt spid="317468"/>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000"/>
                                        <p:tgtEl>
                                          <p:spTgt spid="7"/>
                                        </p:tgtEl>
                                      </p:cBhvr>
                                    </p:animEffect>
                                    <p:set>
                                      <p:cBhvr>
                                        <p:cTn id="77" dur="1" fill="hold">
                                          <p:stCondLst>
                                            <p:cond delay="1999"/>
                                          </p:stCondLst>
                                        </p:cTn>
                                        <p:tgtEl>
                                          <p:spTgt spid="7"/>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2000"/>
                                        <p:tgtEl>
                                          <p:spTgt spid="6"/>
                                        </p:tgtEl>
                                      </p:cBhvr>
                                    </p:animEffect>
                                    <p:set>
                                      <p:cBhvr>
                                        <p:cTn id="80" dur="1" fill="hold">
                                          <p:stCondLst>
                                            <p:cond delay="19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2000"/>
                                        <p:tgtEl>
                                          <p:spTgt spid="5"/>
                                        </p:tgtEl>
                                      </p:cBhvr>
                                    </p:animEffect>
                                    <p:set>
                                      <p:cBhvr>
                                        <p:cTn id="83" dur="1" fill="hold">
                                          <p:stCondLst>
                                            <p:cond delay="1999"/>
                                          </p:stCondLst>
                                        </p:cTn>
                                        <p:tgtEl>
                                          <p:spTgt spid="5"/>
                                        </p:tgtEl>
                                        <p:attrNameLst>
                                          <p:attrName>style.visibility</p:attrName>
                                        </p:attrNameLst>
                                      </p:cBhvr>
                                      <p:to>
                                        <p:strVal val="hidden"/>
                                      </p:to>
                                    </p:set>
                                  </p:childTnLst>
                                </p:cTn>
                              </p:par>
                            </p:childTnLst>
                          </p:cTn>
                        </p:par>
                        <p:par>
                          <p:cTn id="84" fill="hold">
                            <p:stCondLst>
                              <p:cond delay="5000"/>
                            </p:stCondLst>
                            <p:childTnLst>
                              <p:par>
                                <p:cTn id="85" presetID="1" presetClass="entr" presetSubtype="0" fill="hold" grpId="1" nodeType="afterEffect">
                                  <p:stCondLst>
                                    <p:cond delay="0"/>
                                  </p:stCondLst>
                                  <p:childTnLst>
                                    <p:set>
                                      <p:cBhvr>
                                        <p:cTn id="86" dur="1" fill="hold">
                                          <p:stCondLst>
                                            <p:cond delay="0"/>
                                          </p:stCondLst>
                                        </p:cTn>
                                        <p:tgtEl>
                                          <p:spTgt spid="317484"/>
                                        </p:tgtEl>
                                        <p:attrNameLst>
                                          <p:attrName>style.visibility</p:attrName>
                                        </p:attrNameLst>
                                      </p:cBhvr>
                                      <p:to>
                                        <p:strVal val="visible"/>
                                      </p:to>
                                    </p:set>
                                  </p:childTnLst>
                                </p:cTn>
                              </p:par>
                            </p:childTnLst>
                          </p:cTn>
                        </p:par>
                        <p:par>
                          <p:cTn id="87" fill="hold">
                            <p:stCondLst>
                              <p:cond delay="5000"/>
                            </p:stCondLst>
                            <p:childTnLst>
                              <p:par>
                                <p:cTn id="88" presetID="35" presetClass="emph" presetSubtype="0" repeatCount="3000" fill="hold" grpId="0" nodeType="afterEffect">
                                  <p:stCondLst>
                                    <p:cond delay="0"/>
                                  </p:stCondLst>
                                  <p:childTnLst>
                                    <p:anim calcmode="discrete" valueType="str">
                                      <p:cBhvr>
                                        <p:cTn id="89" dur="1000" fill="hold"/>
                                        <p:tgtEl>
                                          <p:spTgt spid="317484"/>
                                        </p:tgtEl>
                                        <p:attrNameLst>
                                          <p:attrName>style.visibility</p:attrName>
                                        </p:attrNameLst>
                                      </p:cBhvr>
                                      <p:tavLst>
                                        <p:tav tm="0">
                                          <p:val>
                                            <p:strVal val="hidden"/>
                                          </p:val>
                                        </p:tav>
                                        <p:tav tm="50000">
                                          <p:val>
                                            <p:strVal val="visible"/>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17510"/>
                                        </p:tgtEl>
                                        <p:attrNameLst>
                                          <p:attrName>style.visibility</p:attrName>
                                        </p:attrNameLst>
                                      </p:cBhvr>
                                      <p:to>
                                        <p:strVal val="visible"/>
                                      </p:to>
                                    </p:set>
                                    <p:anim calcmode="lin" valueType="num">
                                      <p:cBhvr additive="base">
                                        <p:cTn id="94" dur="1000" fill="hold"/>
                                        <p:tgtEl>
                                          <p:spTgt spid="317510"/>
                                        </p:tgtEl>
                                        <p:attrNameLst>
                                          <p:attrName>ppt_x</p:attrName>
                                        </p:attrNameLst>
                                      </p:cBhvr>
                                      <p:tavLst>
                                        <p:tav tm="0">
                                          <p:val>
                                            <p:strVal val="#ppt_x"/>
                                          </p:val>
                                        </p:tav>
                                        <p:tav tm="100000">
                                          <p:val>
                                            <p:strVal val="#ppt_x"/>
                                          </p:val>
                                        </p:tav>
                                      </p:tavLst>
                                    </p:anim>
                                    <p:anim calcmode="lin" valueType="num">
                                      <p:cBhvr additive="base">
                                        <p:cTn id="95" dur="1000" fill="hold"/>
                                        <p:tgtEl>
                                          <p:spTgt spid="31751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xit" presetSubtype="8" fill="hold" grpId="1" nodeType="clickEffect">
                                  <p:stCondLst>
                                    <p:cond delay="0"/>
                                  </p:stCondLst>
                                  <p:childTnLst>
                                    <p:anim calcmode="lin" valueType="num">
                                      <p:cBhvr additive="base">
                                        <p:cTn id="99" dur="500"/>
                                        <p:tgtEl>
                                          <p:spTgt spid="317510"/>
                                        </p:tgtEl>
                                        <p:attrNameLst>
                                          <p:attrName>ppt_x</p:attrName>
                                        </p:attrNameLst>
                                      </p:cBhvr>
                                      <p:tavLst>
                                        <p:tav tm="0">
                                          <p:val>
                                            <p:strVal val="ppt_x"/>
                                          </p:val>
                                        </p:tav>
                                        <p:tav tm="100000">
                                          <p:val>
                                            <p:strVal val="0-ppt_w/2"/>
                                          </p:val>
                                        </p:tav>
                                      </p:tavLst>
                                    </p:anim>
                                    <p:anim calcmode="lin" valueType="num">
                                      <p:cBhvr additive="base">
                                        <p:cTn id="100" dur="500"/>
                                        <p:tgtEl>
                                          <p:spTgt spid="317510"/>
                                        </p:tgtEl>
                                        <p:attrNameLst>
                                          <p:attrName>ppt_y</p:attrName>
                                        </p:attrNameLst>
                                      </p:cBhvr>
                                      <p:tavLst>
                                        <p:tav tm="0">
                                          <p:val>
                                            <p:strVal val="ppt_y"/>
                                          </p:val>
                                        </p:tav>
                                        <p:tav tm="100000">
                                          <p:val>
                                            <p:strVal val="ppt_y"/>
                                          </p:val>
                                        </p:tav>
                                      </p:tavLst>
                                    </p:anim>
                                    <p:set>
                                      <p:cBhvr>
                                        <p:cTn id="101" dur="1" fill="hold">
                                          <p:stCondLst>
                                            <p:cond delay="499"/>
                                          </p:stCondLst>
                                        </p:cTn>
                                        <p:tgtEl>
                                          <p:spTgt spid="317510"/>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2" presetClass="entr" presetSubtype="4"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slide(fromBottom)">
                                      <p:cBhvr>
                                        <p:cTn id="106" dur="500"/>
                                        <p:tgtEl>
                                          <p:spTgt spid="8"/>
                                        </p:tgtEl>
                                      </p:cBhvr>
                                    </p:animEffect>
                                  </p:childTnLst>
                                </p:cTn>
                              </p:par>
                              <p:par>
                                <p:cTn id="107" presetID="12" presetClass="entr" presetSubtype="4" fill="hold" grpId="0" nodeType="withEffect">
                                  <p:stCondLst>
                                    <p:cond delay="0"/>
                                  </p:stCondLst>
                                  <p:childTnLst>
                                    <p:set>
                                      <p:cBhvr>
                                        <p:cTn id="108" dur="1" fill="hold">
                                          <p:stCondLst>
                                            <p:cond delay="0"/>
                                          </p:stCondLst>
                                        </p:cTn>
                                        <p:tgtEl>
                                          <p:spTgt spid="317505"/>
                                        </p:tgtEl>
                                        <p:attrNameLst>
                                          <p:attrName>style.visibility</p:attrName>
                                        </p:attrNameLst>
                                      </p:cBhvr>
                                      <p:to>
                                        <p:strVal val="visible"/>
                                      </p:to>
                                    </p:set>
                                    <p:animEffect transition="in" filter="slide(fromBottom)">
                                      <p:cBhvr>
                                        <p:cTn id="109" dur="500"/>
                                        <p:tgtEl>
                                          <p:spTgt spid="317505"/>
                                        </p:tgtEl>
                                      </p:cBhvr>
                                    </p:animEffect>
                                  </p:childTnLst>
                                </p:cTn>
                              </p:par>
                              <p:par>
                                <p:cTn id="110" presetID="12" presetClass="entr" presetSubtype="4" fill="hold" nodeType="with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slide(fromBottom)">
                                      <p:cBhvr>
                                        <p:cTn id="112" dur="500"/>
                                        <p:tgtEl>
                                          <p:spTgt spid="1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317506"/>
                                        </p:tgtEl>
                                        <p:attrNameLst>
                                          <p:attrName>style.visibility</p:attrName>
                                        </p:attrNameLst>
                                      </p:cBhvr>
                                      <p:to>
                                        <p:strVal val="visible"/>
                                      </p:to>
                                    </p:set>
                                    <p:animEffect transition="in" filter="wipe(up)">
                                      <p:cBhvr>
                                        <p:cTn id="117" dur="500"/>
                                        <p:tgtEl>
                                          <p:spTgt spid="31750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17507"/>
                                        </p:tgtEl>
                                        <p:attrNameLst>
                                          <p:attrName>style.visibility</p:attrName>
                                        </p:attrNameLst>
                                      </p:cBhvr>
                                      <p:to>
                                        <p:strVal val="visible"/>
                                      </p:to>
                                    </p:set>
                                    <p:animEffect transition="in" filter="wipe(left)">
                                      <p:cBhvr>
                                        <p:cTn id="122" dur="500"/>
                                        <p:tgtEl>
                                          <p:spTgt spid="317507"/>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17508"/>
                                        </p:tgtEl>
                                        <p:attrNameLst>
                                          <p:attrName>style.visibility</p:attrName>
                                        </p:attrNameLst>
                                      </p:cBhvr>
                                      <p:to>
                                        <p:strVal val="visible"/>
                                      </p:to>
                                    </p:set>
                                    <p:animEffect transition="in" filter="wipe(down)">
                                      <p:cBhvr>
                                        <p:cTn id="127" dur="500"/>
                                        <p:tgtEl>
                                          <p:spTgt spid="317508"/>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317509"/>
                                        </p:tgtEl>
                                        <p:attrNameLst>
                                          <p:attrName>style.visibility</p:attrName>
                                        </p:attrNameLst>
                                      </p:cBhvr>
                                      <p:to>
                                        <p:strVal val="visible"/>
                                      </p:to>
                                    </p:set>
                                    <p:anim calcmode="lin" valueType="num">
                                      <p:cBhvr additive="base">
                                        <p:cTn id="132" dur="500" fill="hold"/>
                                        <p:tgtEl>
                                          <p:spTgt spid="317509"/>
                                        </p:tgtEl>
                                        <p:attrNameLst>
                                          <p:attrName>ppt_x</p:attrName>
                                        </p:attrNameLst>
                                      </p:cBhvr>
                                      <p:tavLst>
                                        <p:tav tm="0">
                                          <p:val>
                                            <p:strVal val="#ppt_x"/>
                                          </p:val>
                                        </p:tav>
                                        <p:tav tm="100000">
                                          <p:val>
                                            <p:strVal val="#ppt_x"/>
                                          </p:val>
                                        </p:tav>
                                      </p:tavLst>
                                    </p:anim>
                                    <p:anim calcmode="lin" valueType="num">
                                      <p:cBhvr additive="base">
                                        <p:cTn id="133" dur="500" fill="hold"/>
                                        <p:tgtEl>
                                          <p:spTgt spid="3175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9" grpId="0"/>
      <p:bldP spid="317459" grpId="1"/>
      <p:bldP spid="317464" grpId="0" animBg="1"/>
      <p:bldP spid="317464" grpId="1" animBg="1"/>
      <p:bldP spid="317465" grpId="0" animBg="1"/>
      <p:bldP spid="317466" grpId="0" animBg="1"/>
      <p:bldP spid="317466" grpId="1" animBg="1"/>
      <p:bldP spid="317467" grpId="0" animBg="1"/>
      <p:bldP spid="317467" grpId="1" animBg="1"/>
      <p:bldP spid="317468" grpId="0" animBg="1"/>
      <p:bldP spid="317468" grpId="1" animBg="1"/>
      <p:bldP spid="317469" grpId="0" animBg="1"/>
      <p:bldP spid="317469" grpId="1" animBg="1"/>
      <p:bldP spid="317473" grpId="0" animBg="1"/>
      <p:bldP spid="317473" grpId="1" animBg="1"/>
      <p:bldP spid="317477" grpId="0" animBg="1"/>
      <p:bldP spid="317477" grpId="1" animBg="1"/>
      <p:bldP spid="317481" grpId="0" animBg="1"/>
      <p:bldP spid="317481" grpId="1" animBg="1"/>
      <p:bldP spid="317482" grpId="0" animBg="1"/>
      <p:bldP spid="317482" grpId="1" animBg="1"/>
      <p:bldP spid="317484" grpId="0" animBg="1"/>
      <p:bldP spid="317484" grpId="1" animBg="1"/>
      <p:bldP spid="317505" grpId="0" animBg="1"/>
      <p:bldP spid="317506" grpId="0" animBg="1"/>
      <p:bldP spid="317507" grpId="0" animBg="1"/>
      <p:bldP spid="317508" grpId="0" animBg="1"/>
      <p:bldP spid="317509" grpId="0" animBg="1"/>
      <p:bldP spid="317510" grpId="0" animBg="1"/>
      <p:bldP spid="31751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188" y="1316038"/>
            <a:ext cx="7772400" cy="4837112"/>
          </a:xfrm>
        </p:spPr>
        <p:txBody>
          <a:bodyPr/>
          <a:lstStyle/>
          <a:p>
            <a:pPr>
              <a:lnSpc>
                <a:spcPct val="150000"/>
              </a:lnSpc>
              <a:spcBef>
                <a:spcPts val="0"/>
              </a:spcBef>
            </a:pPr>
            <a:r>
              <a:rPr lang="en-US" altLang="zh-CN" sz="2800" dirty="0" err="1"/>
              <a:t>Libpcap</a:t>
            </a:r>
            <a:r>
              <a:rPr lang="zh-CN" altLang="zh-CN" sz="2800" dirty="0"/>
              <a:t>（</a:t>
            </a:r>
            <a:r>
              <a:rPr lang="en-US" altLang="zh-CN" sz="2800" dirty="0" err="1"/>
              <a:t>Libaray</a:t>
            </a:r>
            <a:r>
              <a:rPr lang="en-US" altLang="zh-CN" sz="2800" dirty="0"/>
              <a:t> for Packet Capture</a:t>
            </a:r>
            <a:r>
              <a:rPr lang="zh-CN" altLang="zh-CN" sz="2800" dirty="0"/>
              <a:t>），即分组捕获函数库，是由劳伦斯·伯克利国家实验室开发的一个在用户级进行实时分组捕获的接口，其特点是独立于操作系统。</a:t>
            </a:r>
            <a:r>
              <a:rPr lang="en-US" altLang="zh-CN" sz="2800" dirty="0" err="1"/>
              <a:t>Libpcap</a:t>
            </a:r>
            <a:r>
              <a:rPr lang="zh-CN" altLang="zh-CN" sz="2800" dirty="0"/>
              <a:t>的</a:t>
            </a:r>
            <a:r>
              <a:rPr lang="en-US" altLang="zh-CN" sz="2800" dirty="0"/>
              <a:t>Windows</a:t>
            </a:r>
            <a:r>
              <a:rPr lang="zh-CN" altLang="zh-CN" sz="2800" dirty="0"/>
              <a:t>版本，称为</a:t>
            </a:r>
            <a:r>
              <a:rPr lang="en-US" altLang="zh-CN" sz="2800" dirty="0"/>
              <a:t>Winpcap</a:t>
            </a:r>
          </a:p>
          <a:p>
            <a:pPr>
              <a:lnSpc>
                <a:spcPct val="150000"/>
              </a:lnSpc>
              <a:spcBef>
                <a:spcPts val="0"/>
              </a:spcBef>
            </a:pPr>
            <a:r>
              <a:rPr lang="zh-CN" altLang="zh-CN" sz="2800" dirty="0"/>
              <a:t>目前的</a:t>
            </a:r>
            <a:r>
              <a:rPr lang="en-US" altLang="zh-CN" sz="2800" dirty="0" err="1"/>
              <a:t>Libpcap</a:t>
            </a:r>
            <a:r>
              <a:rPr lang="zh-CN" altLang="zh-CN" sz="2800" dirty="0"/>
              <a:t>已成为开发跨平台的分组捕获和网络监视软件的首选工具。</a:t>
            </a:r>
            <a:endParaRPr lang="zh-CN" altLang="en-US" sz="2800" dirty="0"/>
          </a:p>
        </p:txBody>
      </p:sp>
      <p:sp>
        <p:nvSpPr>
          <p:cNvPr id="3" name="标题 2"/>
          <p:cNvSpPr>
            <a:spLocks noGrp="1"/>
          </p:cNvSpPr>
          <p:nvPr>
            <p:ph type="title"/>
          </p:nvPr>
        </p:nvSpPr>
        <p:spPr/>
        <p:txBody>
          <a:bodyPr/>
          <a:lstStyle/>
          <a:p>
            <a:r>
              <a:rPr lang="en-US" altLang="zh-CN" dirty="0" err="1"/>
              <a:t>Libpcap</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Libpcap</a:t>
            </a:r>
            <a:endParaRPr lang="zh-CN" altLang="en-US" dirty="0"/>
          </a:p>
        </p:txBody>
      </p:sp>
      <p:sp>
        <p:nvSpPr>
          <p:cNvPr id="901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6" name="Object 1"/>
          <p:cNvGraphicFramePr>
            <a:graphicFrameLocks noChangeAspect="1"/>
          </p:cNvGraphicFramePr>
          <p:nvPr>
            <p:extLst>
              <p:ext uri="{D42A27DB-BD31-4B8C-83A1-F6EECF244321}">
                <p14:modId xmlns:p14="http://schemas.microsoft.com/office/powerpoint/2010/main" val="2618675842"/>
              </p:ext>
            </p:extLst>
          </p:nvPr>
        </p:nvGraphicFramePr>
        <p:xfrm>
          <a:off x="1704975" y="1666875"/>
          <a:ext cx="5516563" cy="4117975"/>
        </p:xfrm>
        <a:graphic>
          <a:graphicData uri="http://schemas.openxmlformats.org/presentationml/2006/ole">
            <mc:AlternateContent xmlns:mc="http://schemas.openxmlformats.org/markup-compatibility/2006">
              <mc:Choice xmlns:v="urn:schemas-microsoft-com:vml" Requires="v">
                <p:oleObj spid="_x0000_s7192" name="演示文稿" r:id="rId3" imgW="27374850" imgH="20516850" progId="PowerPoint.Show.8">
                  <p:embed/>
                </p:oleObj>
              </mc:Choice>
              <mc:Fallback>
                <p:oleObj name="演示文稿" r:id="rId3" imgW="27374850" imgH="20516850" progId="PowerPoint.Show.8">
                  <p:embed/>
                  <p:pic>
                    <p:nvPicPr>
                      <p:cNvPr id="0" name=""/>
                      <p:cNvPicPr>
                        <a:picLocks noChangeAspect="1"/>
                      </p:cNvPicPr>
                      <p:nvPr/>
                    </p:nvPicPr>
                    <p:blipFill>
                      <a:blip r:embed="rId4"/>
                      <a:stretch>
                        <a:fillRect/>
                      </a:stretch>
                    </p:blipFill>
                    <p:spPr>
                      <a:xfrm>
                        <a:off x="1704975" y="1666875"/>
                        <a:ext cx="5516563" cy="4117975"/>
                      </a:xfrm>
                      <a:prstGeom prst="rect">
                        <a:avLst/>
                      </a:prstGeom>
                      <a:noFill/>
                      <a:ln w="9525">
                        <a:noFill/>
                      </a:ln>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31988" y="2790825"/>
            <a:ext cx="5659437" cy="958850"/>
          </a:xfrm>
        </p:spPr>
        <p:txBody>
          <a:bodyPr/>
          <a:lstStyle/>
          <a:p>
            <a:r>
              <a:rPr lang="zh-CN" altLang="en-US" dirty="0">
                <a:solidFill>
                  <a:srgbClr val="C00000"/>
                </a:solidFill>
              </a:rPr>
              <a:t>三、协议分析</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协议分析</a:t>
            </a:r>
          </a:p>
        </p:txBody>
      </p:sp>
      <p:sp>
        <p:nvSpPr>
          <p:cNvPr id="9216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6" name="Object 1"/>
          <p:cNvGraphicFramePr>
            <a:graphicFrameLocks noChangeAspect="1"/>
          </p:cNvGraphicFramePr>
          <p:nvPr>
            <p:extLst>
              <p:ext uri="{D42A27DB-BD31-4B8C-83A1-F6EECF244321}">
                <p14:modId xmlns:p14="http://schemas.microsoft.com/office/powerpoint/2010/main" val="1328395626"/>
              </p:ext>
            </p:extLst>
          </p:nvPr>
        </p:nvGraphicFramePr>
        <p:xfrm>
          <a:off x="1171575" y="1885950"/>
          <a:ext cx="6657975" cy="3913188"/>
        </p:xfrm>
        <a:graphic>
          <a:graphicData uri="http://schemas.openxmlformats.org/presentationml/2006/ole">
            <mc:AlternateContent xmlns:mc="http://schemas.openxmlformats.org/markup-compatibility/2006">
              <mc:Choice xmlns:v="urn:schemas-microsoft-com:vml" Requires="v">
                <p:oleObj spid="_x0000_s8216" r:id="rId3" imgW="7366000" imgH="4343400" progId="">
                  <p:embed/>
                </p:oleObj>
              </mc:Choice>
              <mc:Fallback>
                <p:oleObj r:id="rId3" imgW="7366000" imgH="4343400" progId="">
                  <p:embed/>
                  <p:pic>
                    <p:nvPicPr>
                      <p:cNvPr id="0" name=""/>
                      <p:cNvPicPr>
                        <a:picLocks noChangeAspect="1"/>
                      </p:cNvPicPr>
                      <p:nvPr/>
                    </p:nvPicPr>
                    <p:blipFill>
                      <a:blip r:embed="rId4"/>
                      <a:stretch>
                        <a:fillRect/>
                      </a:stretch>
                    </p:blipFill>
                    <p:spPr>
                      <a:xfrm>
                        <a:off x="1171575" y="1885950"/>
                        <a:ext cx="6657975" cy="3913188"/>
                      </a:xfrm>
                      <a:prstGeom prst="rect">
                        <a:avLst/>
                      </a:prstGeom>
                      <a:noFill/>
                      <a:ln w="9525">
                        <a:noFill/>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zh-CN" altLang="en-US">
                <a:latin typeface="Times New Roman" panose="02020603050405020304" pitchFamily="18" charset="0"/>
              </a:rPr>
              <a:t>黑客用网络监听能干什么？</a:t>
            </a:r>
          </a:p>
        </p:txBody>
      </p:sp>
      <p:sp>
        <p:nvSpPr>
          <p:cNvPr id="310275" name="Rectangle 3"/>
          <p:cNvSpPr>
            <a:spLocks noGrp="1" noChangeArrowheads="1"/>
          </p:cNvSpPr>
          <p:nvPr>
            <p:ph type="body" idx="1"/>
          </p:nvPr>
        </p:nvSpPr>
        <p:spPr/>
        <p:txBody>
          <a:bodyPr/>
          <a:lstStyle/>
          <a:p>
            <a:r>
              <a:rPr lang="zh-CN" altLang="en-US"/>
              <a:t>嗅探敏感的帐号信息</a:t>
            </a:r>
          </a:p>
          <a:p>
            <a:pPr lvl="1"/>
            <a:r>
              <a:rPr lang="en-US" altLang="zh-CN"/>
              <a:t>Telnet</a:t>
            </a:r>
            <a:r>
              <a:rPr lang="zh-CN" altLang="en-US"/>
              <a:t>会话的用户名和密码；</a:t>
            </a:r>
          </a:p>
          <a:p>
            <a:pPr lvl="1"/>
            <a:r>
              <a:rPr lang="en-US" altLang="zh-CN"/>
              <a:t>HTTP</a:t>
            </a:r>
            <a:r>
              <a:rPr lang="zh-CN" altLang="en-US"/>
              <a:t>应用程序的用户名和密码；</a:t>
            </a:r>
          </a:p>
          <a:p>
            <a:pPr lvl="1"/>
            <a:r>
              <a:rPr lang="en-US" altLang="zh-CN"/>
              <a:t>FTP</a:t>
            </a:r>
            <a:r>
              <a:rPr lang="zh-CN" altLang="en-US"/>
              <a:t>口令；</a:t>
            </a:r>
          </a:p>
          <a:p>
            <a:pPr lvl="1"/>
            <a:r>
              <a:rPr lang="zh-CN" altLang="en-US"/>
              <a:t>电子邮件消息</a:t>
            </a:r>
          </a:p>
          <a:p>
            <a:pPr lvl="1"/>
            <a:r>
              <a:rPr lang="en-US" altLang="zh-CN"/>
              <a:t>……</a:t>
            </a:r>
          </a:p>
          <a:p>
            <a:r>
              <a:rPr lang="zh-CN" altLang="en-US"/>
              <a:t>截获网络上传输的文件</a:t>
            </a:r>
          </a:p>
          <a:p>
            <a:r>
              <a:rPr lang="zh-CN" altLang="en-US"/>
              <a:t>分析协议信息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0275">
                                            <p:txEl>
                                              <p:pRg st="0" end="0"/>
                                            </p:txEl>
                                          </p:spTgt>
                                        </p:tgtEl>
                                        <p:attrNameLst>
                                          <p:attrName>style.visibility</p:attrName>
                                        </p:attrNameLst>
                                      </p:cBhvr>
                                      <p:to>
                                        <p:strVal val="visible"/>
                                      </p:to>
                                    </p:set>
                                    <p:anim calcmode="lin" valueType="num">
                                      <p:cBhvr additive="base">
                                        <p:cTn id="7" dur="500" fill="hold"/>
                                        <p:tgtEl>
                                          <p:spTgt spid="310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027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0275">
                                            <p:txEl>
                                              <p:pRg st="1" end="1"/>
                                            </p:txEl>
                                          </p:spTgt>
                                        </p:tgtEl>
                                        <p:attrNameLst>
                                          <p:attrName>style.visibility</p:attrName>
                                        </p:attrNameLst>
                                      </p:cBhvr>
                                      <p:to>
                                        <p:strVal val="visible"/>
                                      </p:to>
                                    </p:set>
                                    <p:anim calcmode="lin" valueType="num">
                                      <p:cBhvr additive="base">
                                        <p:cTn id="11" dur="500" fill="hold"/>
                                        <p:tgtEl>
                                          <p:spTgt spid="31027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027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0275">
                                            <p:txEl>
                                              <p:pRg st="2" end="2"/>
                                            </p:txEl>
                                          </p:spTgt>
                                        </p:tgtEl>
                                        <p:attrNameLst>
                                          <p:attrName>style.visibility</p:attrName>
                                        </p:attrNameLst>
                                      </p:cBhvr>
                                      <p:to>
                                        <p:strVal val="visible"/>
                                      </p:to>
                                    </p:set>
                                    <p:anim calcmode="lin" valueType="num">
                                      <p:cBhvr additive="base">
                                        <p:cTn id="15" dur="500" fill="hold"/>
                                        <p:tgtEl>
                                          <p:spTgt spid="31027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027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0275">
                                            <p:txEl>
                                              <p:pRg st="3" end="3"/>
                                            </p:txEl>
                                          </p:spTgt>
                                        </p:tgtEl>
                                        <p:attrNameLst>
                                          <p:attrName>style.visibility</p:attrName>
                                        </p:attrNameLst>
                                      </p:cBhvr>
                                      <p:to>
                                        <p:strVal val="visible"/>
                                      </p:to>
                                    </p:set>
                                    <p:anim calcmode="lin" valueType="num">
                                      <p:cBhvr additive="base">
                                        <p:cTn id="19" dur="500" fill="hold"/>
                                        <p:tgtEl>
                                          <p:spTgt spid="31027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027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10275">
                                            <p:txEl>
                                              <p:pRg st="4" end="4"/>
                                            </p:txEl>
                                          </p:spTgt>
                                        </p:tgtEl>
                                        <p:attrNameLst>
                                          <p:attrName>style.visibility</p:attrName>
                                        </p:attrNameLst>
                                      </p:cBhvr>
                                      <p:to>
                                        <p:strVal val="visible"/>
                                      </p:to>
                                    </p:set>
                                    <p:anim calcmode="lin" valueType="num">
                                      <p:cBhvr additive="base">
                                        <p:cTn id="23" dur="500" fill="hold"/>
                                        <p:tgtEl>
                                          <p:spTgt spid="31027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027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0275">
                                            <p:txEl>
                                              <p:pRg st="5" end="5"/>
                                            </p:txEl>
                                          </p:spTgt>
                                        </p:tgtEl>
                                        <p:attrNameLst>
                                          <p:attrName>style.visibility</p:attrName>
                                        </p:attrNameLst>
                                      </p:cBhvr>
                                      <p:to>
                                        <p:strVal val="visible"/>
                                      </p:to>
                                    </p:set>
                                    <p:anim calcmode="lin" valueType="num">
                                      <p:cBhvr additive="base">
                                        <p:cTn id="27" dur="500" fill="hold"/>
                                        <p:tgtEl>
                                          <p:spTgt spid="31027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102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10275">
                                            <p:txEl>
                                              <p:pRg st="6" end="6"/>
                                            </p:txEl>
                                          </p:spTgt>
                                        </p:tgtEl>
                                        <p:attrNameLst>
                                          <p:attrName>style.visibility</p:attrName>
                                        </p:attrNameLst>
                                      </p:cBhvr>
                                      <p:to>
                                        <p:strVal val="visible"/>
                                      </p:to>
                                    </p:set>
                                    <p:anim calcmode="lin" valueType="num">
                                      <p:cBhvr additive="base">
                                        <p:cTn id="33" dur="500" fill="hold"/>
                                        <p:tgtEl>
                                          <p:spTgt spid="31027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02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10275">
                                            <p:txEl>
                                              <p:pRg st="7" end="7"/>
                                            </p:txEl>
                                          </p:spTgt>
                                        </p:tgtEl>
                                        <p:attrNameLst>
                                          <p:attrName>style.visibility</p:attrName>
                                        </p:attrNameLst>
                                      </p:cBhvr>
                                      <p:to>
                                        <p:strVal val="visible"/>
                                      </p:to>
                                    </p:set>
                                    <p:anim calcmode="lin" valueType="num">
                                      <p:cBhvr additive="base">
                                        <p:cTn id="39" dur="500" fill="hold"/>
                                        <p:tgtEl>
                                          <p:spTgt spid="31027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1027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04323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466976"/>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498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5131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390775"/>
            <a:ext cx="5497512" cy="579438"/>
          </a:xfrm>
          <a:prstGeom prst="rect">
            <a:avLst/>
          </a:prstGeom>
          <a:noFill/>
          <a:ln w="9525" algn="ctr">
            <a:noFill/>
            <a:miter lim="800000"/>
          </a:ln>
          <a:effectLst/>
        </p:spPr>
        <p:txBody>
          <a:bodyPr>
            <a:spAutoFit/>
          </a:bodyPr>
          <a:lstStyle/>
          <a:p>
            <a:pPr eaLnBrk="0" hangingPunct="0"/>
            <a:r>
              <a:rPr lang="zh-CN" altLang="en-US" sz="3200" b="1" dirty="0">
                <a:solidFill>
                  <a:srgbClr val="000000"/>
                </a:solidFill>
                <a:ea typeface="黑体" panose="02010609060101010101" pitchFamily="49" charset="-122"/>
              </a:rPr>
              <a:t>流量劫持</a:t>
            </a:r>
          </a:p>
        </p:txBody>
      </p:sp>
      <p:sp>
        <p:nvSpPr>
          <p:cNvPr id="64571" name="Text Box 59"/>
          <p:cNvSpPr txBox="1">
            <a:spLocks noChangeArrowheads="1"/>
          </p:cNvSpPr>
          <p:nvPr/>
        </p:nvSpPr>
        <p:spPr bwMode="gray">
          <a:xfrm>
            <a:off x="1101725" y="35448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0989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458628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444875"/>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数据采集</a:t>
            </a:r>
          </a:p>
        </p:txBody>
      </p:sp>
      <p:sp>
        <p:nvSpPr>
          <p:cNvPr id="64585" name="Text Box 73"/>
          <p:cNvSpPr txBox="1">
            <a:spLocks noChangeArrowheads="1"/>
          </p:cNvSpPr>
          <p:nvPr/>
        </p:nvSpPr>
        <p:spPr bwMode="gray">
          <a:xfrm>
            <a:off x="1082675" y="46275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17207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450976"/>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414463"/>
            <a:ext cx="57261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网络监听概述</a:t>
            </a:r>
          </a:p>
        </p:txBody>
      </p:sp>
      <p:sp>
        <p:nvSpPr>
          <p:cNvPr id="64552" name="Text Box 40"/>
          <p:cNvSpPr txBox="1">
            <a:spLocks noChangeArrowheads="1"/>
          </p:cNvSpPr>
          <p:nvPr/>
        </p:nvSpPr>
        <p:spPr bwMode="gray">
          <a:xfrm>
            <a:off x="1108075" y="1482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0431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4503738"/>
            <a:ext cx="5611812" cy="579437"/>
          </a:xfrm>
          <a:prstGeom prst="rect">
            <a:avLst/>
          </a:prstGeom>
          <a:solidFill>
            <a:schemeClr val="accent2"/>
          </a:solid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网络监听工具</a:t>
            </a:r>
          </a:p>
        </p:txBody>
      </p:sp>
      <p:sp>
        <p:nvSpPr>
          <p:cNvPr id="28" name="Rectangle 57"/>
          <p:cNvSpPr>
            <a:spLocks noChangeArrowheads="1"/>
          </p:cNvSpPr>
          <p:nvPr/>
        </p:nvSpPr>
        <p:spPr bwMode="gray">
          <a:xfrm rot="3419336">
            <a:off x="1014412" y="5484813"/>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9" name="Text Box 59"/>
          <p:cNvSpPr txBox="1">
            <a:spLocks noChangeArrowheads="1"/>
          </p:cNvSpPr>
          <p:nvPr/>
        </p:nvSpPr>
        <p:spPr bwMode="gray">
          <a:xfrm>
            <a:off x="1079091" y="5516563"/>
            <a:ext cx="380232" cy="461665"/>
          </a:xfrm>
          <a:prstGeom prst="rect">
            <a:avLst/>
          </a:prstGeom>
          <a:noFill/>
          <a:ln w="9525" algn="ctr">
            <a:noFill/>
            <a:miter lim="800000"/>
          </a:ln>
          <a:effectLst/>
        </p:spPr>
        <p:txBody>
          <a:bodyPr wrap="none">
            <a:spAutoFit/>
          </a:bodyPr>
          <a:lstStyle/>
          <a:p>
            <a:pPr algn="ctr" eaLnBrk="0" hangingPunct="0"/>
            <a:r>
              <a:rPr lang="en-US" altLang="zh-CN" sz="2400" b="1" dirty="0">
                <a:solidFill>
                  <a:schemeClr val="bg1"/>
                </a:solidFill>
                <a:ea typeface="宋体" panose="02010600030101010101" pitchFamily="2" charset="-122"/>
              </a:rPr>
              <a:t>5</a:t>
            </a:r>
          </a:p>
        </p:txBody>
      </p:sp>
      <p:sp>
        <p:nvSpPr>
          <p:cNvPr id="30" name="Line 75"/>
          <p:cNvSpPr>
            <a:spLocks noChangeShapeType="1"/>
          </p:cNvSpPr>
          <p:nvPr/>
        </p:nvSpPr>
        <p:spPr bwMode="gray">
          <a:xfrm>
            <a:off x="1293813" y="6070600"/>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31" name="Text Box 72"/>
          <p:cNvSpPr txBox="1">
            <a:spLocks noChangeArrowheads="1"/>
          </p:cNvSpPr>
          <p:nvPr/>
        </p:nvSpPr>
        <p:spPr bwMode="gray">
          <a:xfrm>
            <a:off x="1822451" y="5416550"/>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网络监听防御</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Wireshark</a:t>
            </a:r>
            <a:endParaRPr lang="zh-CN" altLang="en-US" dirty="0"/>
          </a:p>
        </p:txBody>
      </p:sp>
      <p:pic>
        <p:nvPicPr>
          <p:cNvPr id="4" name="图片 3" descr="网络监听1"/>
          <p:cNvPicPr/>
          <p:nvPr/>
        </p:nvPicPr>
        <p:blipFill>
          <a:blip r:embed="rId2" cstate="print"/>
          <a:srcRect/>
          <a:stretch>
            <a:fillRect/>
          </a:stretch>
        </p:blipFill>
        <p:spPr bwMode="auto">
          <a:xfrm>
            <a:off x="1806892" y="1664335"/>
            <a:ext cx="5263515" cy="387223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Wireshark</a:t>
            </a:r>
            <a:endParaRPr lang="zh-CN" altLang="en-US" dirty="0"/>
          </a:p>
        </p:txBody>
      </p:sp>
      <p:pic>
        <p:nvPicPr>
          <p:cNvPr id="4" name="图片 3"/>
          <p:cNvPicPr>
            <a:picLocks noChangeAspect="1"/>
          </p:cNvPicPr>
          <p:nvPr/>
        </p:nvPicPr>
        <p:blipFill>
          <a:blip r:embed="rId2"/>
          <a:stretch>
            <a:fillRect/>
          </a:stretch>
        </p:blipFill>
        <p:spPr>
          <a:xfrm>
            <a:off x="1987072" y="1255587"/>
            <a:ext cx="5169856" cy="43468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Wireshark</a:t>
            </a:r>
            <a:endParaRPr lang="zh-CN" altLang="en-US" dirty="0"/>
          </a:p>
        </p:txBody>
      </p:sp>
      <p:pic>
        <p:nvPicPr>
          <p:cNvPr id="4" name="图片 3"/>
          <p:cNvPicPr>
            <a:picLocks noChangeAspect="1"/>
          </p:cNvPicPr>
          <p:nvPr/>
        </p:nvPicPr>
        <p:blipFill>
          <a:blip r:embed="rId2"/>
          <a:stretch>
            <a:fillRect/>
          </a:stretch>
        </p:blipFill>
        <p:spPr>
          <a:xfrm>
            <a:off x="1935251" y="1371421"/>
            <a:ext cx="5273497" cy="411515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a:t>
            </a:r>
            <a:r>
              <a:rPr lang="en-US" altLang="zh-CN" dirty="0"/>
              <a:t>Cain </a:t>
            </a:r>
            <a:r>
              <a:rPr lang="zh-CN" altLang="en-US" dirty="0"/>
              <a:t>＋ </a:t>
            </a:r>
            <a:r>
              <a:rPr lang="en-US" altLang="zh-CN" dirty="0"/>
              <a:t>Wireshark</a:t>
            </a:r>
            <a:endParaRPr lang="zh-CN" altLang="en-US" dirty="0"/>
          </a:p>
        </p:txBody>
      </p:sp>
      <p:sp>
        <p:nvSpPr>
          <p:cNvPr id="942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2"/>
          <a:stretch>
            <a:fillRect/>
          </a:stretch>
        </p:blipFill>
        <p:spPr>
          <a:xfrm>
            <a:off x="838478" y="1248234"/>
            <a:ext cx="7467044" cy="436153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a:t>
            </a:r>
            <a:r>
              <a:rPr lang="en-US" altLang="zh-CN" dirty="0"/>
              <a:t>Cain </a:t>
            </a:r>
            <a:r>
              <a:rPr lang="zh-CN" altLang="en-US" dirty="0"/>
              <a:t>＋ </a:t>
            </a:r>
            <a:r>
              <a:rPr lang="en-US" altLang="zh-CN" dirty="0"/>
              <a:t>Wireshark</a:t>
            </a:r>
            <a:endParaRPr lang="zh-CN" altLang="en-US" dirty="0"/>
          </a:p>
        </p:txBody>
      </p:sp>
      <p:pic>
        <p:nvPicPr>
          <p:cNvPr id="5" name="图片 4"/>
          <p:cNvPicPr>
            <a:picLocks noChangeAspect="1"/>
          </p:cNvPicPr>
          <p:nvPr/>
        </p:nvPicPr>
        <p:blipFill>
          <a:blip r:embed="rId2"/>
          <a:stretch>
            <a:fillRect/>
          </a:stretch>
        </p:blipFill>
        <p:spPr>
          <a:xfrm>
            <a:off x="1809800" y="1300579"/>
            <a:ext cx="5608806" cy="493209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a:t>
            </a:r>
            <a:r>
              <a:rPr lang="en-US" altLang="zh-CN" dirty="0"/>
              <a:t>Cain </a:t>
            </a:r>
            <a:r>
              <a:rPr lang="zh-CN" altLang="en-US" dirty="0"/>
              <a:t>＋ </a:t>
            </a:r>
            <a:r>
              <a:rPr lang="en-US" altLang="zh-CN" dirty="0"/>
              <a:t>Wireshark</a:t>
            </a:r>
            <a:endParaRPr lang="zh-CN" altLang="en-US" dirty="0"/>
          </a:p>
        </p:txBody>
      </p:sp>
      <p:pic>
        <p:nvPicPr>
          <p:cNvPr id="5" name="图片 4"/>
          <p:cNvPicPr>
            <a:picLocks noChangeAspect="1"/>
          </p:cNvPicPr>
          <p:nvPr/>
        </p:nvPicPr>
        <p:blipFill>
          <a:blip r:embed="rId2"/>
          <a:stretch>
            <a:fillRect/>
          </a:stretch>
        </p:blipFill>
        <p:spPr>
          <a:xfrm>
            <a:off x="1936196" y="1533420"/>
            <a:ext cx="5102794" cy="443827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a:t>
            </a:r>
            <a:r>
              <a:rPr lang="en-US" altLang="zh-CN" dirty="0"/>
              <a:t>Cain </a:t>
            </a:r>
            <a:r>
              <a:rPr lang="zh-CN" altLang="en-US" dirty="0"/>
              <a:t>＋ </a:t>
            </a:r>
            <a:r>
              <a:rPr lang="en-US" altLang="zh-CN" dirty="0"/>
              <a:t>Wireshark</a:t>
            </a:r>
            <a:endParaRPr lang="zh-CN" altLang="en-US" dirty="0"/>
          </a:p>
        </p:txBody>
      </p:sp>
      <p:pic>
        <p:nvPicPr>
          <p:cNvPr id="5" name="图片 4"/>
          <p:cNvPicPr>
            <a:picLocks noChangeAspect="1"/>
          </p:cNvPicPr>
          <p:nvPr/>
        </p:nvPicPr>
        <p:blipFill>
          <a:blip r:embed="rId2"/>
          <a:stretch>
            <a:fillRect/>
          </a:stretch>
        </p:blipFill>
        <p:spPr>
          <a:xfrm>
            <a:off x="1530776" y="1496140"/>
            <a:ext cx="5913633" cy="445656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a:t>
            </a:r>
            <a:r>
              <a:rPr lang="en-US" altLang="zh-CN" dirty="0"/>
              <a:t>Cain </a:t>
            </a:r>
            <a:r>
              <a:rPr lang="zh-CN" altLang="en-US" dirty="0"/>
              <a:t>＋ </a:t>
            </a:r>
            <a:r>
              <a:rPr lang="en-US" altLang="zh-CN" dirty="0"/>
              <a:t>Wireshark</a:t>
            </a:r>
            <a:endParaRPr lang="zh-CN" altLang="en-US" dirty="0"/>
          </a:p>
        </p:txBody>
      </p:sp>
      <p:pic>
        <p:nvPicPr>
          <p:cNvPr id="5" name="图片 4"/>
          <p:cNvPicPr>
            <a:picLocks noChangeAspect="1"/>
          </p:cNvPicPr>
          <p:nvPr/>
        </p:nvPicPr>
        <p:blipFill>
          <a:blip r:embed="rId2"/>
          <a:stretch>
            <a:fillRect/>
          </a:stretch>
        </p:blipFill>
        <p:spPr>
          <a:xfrm>
            <a:off x="1474963" y="1429338"/>
            <a:ext cx="6194073" cy="399932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a:t>
            </a:r>
            <a:r>
              <a:rPr lang="en-US" altLang="zh-CN" dirty="0"/>
              <a:t>Cain </a:t>
            </a:r>
            <a:r>
              <a:rPr lang="zh-CN" altLang="en-US" dirty="0"/>
              <a:t>＋ </a:t>
            </a:r>
            <a:r>
              <a:rPr lang="en-US" altLang="zh-CN" dirty="0"/>
              <a:t>Wireshark</a:t>
            </a:r>
            <a:endParaRPr lang="zh-CN" altLang="en-US" dirty="0"/>
          </a:p>
        </p:txBody>
      </p:sp>
      <p:pic>
        <p:nvPicPr>
          <p:cNvPr id="5" name="图片 4"/>
          <p:cNvPicPr>
            <a:picLocks noChangeAspect="1"/>
          </p:cNvPicPr>
          <p:nvPr/>
        </p:nvPicPr>
        <p:blipFill>
          <a:blip r:embed="rId2"/>
          <a:stretch>
            <a:fillRect/>
          </a:stretch>
        </p:blipFill>
        <p:spPr>
          <a:xfrm>
            <a:off x="1311302" y="1307865"/>
            <a:ext cx="6352583" cy="45236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Line 2"/>
          <p:cNvSpPr>
            <a:spLocks noChangeShapeType="1"/>
          </p:cNvSpPr>
          <p:nvPr/>
        </p:nvSpPr>
        <p:spPr bwMode="auto">
          <a:xfrm>
            <a:off x="5578475" y="1169988"/>
            <a:ext cx="0" cy="5183187"/>
          </a:xfrm>
          <a:prstGeom prst="line">
            <a:avLst/>
          </a:prstGeom>
          <a:noFill/>
          <a:ln w="22225">
            <a:solidFill>
              <a:schemeClr val="tx1"/>
            </a:solidFill>
            <a:round/>
          </a:ln>
          <a:effectLst/>
        </p:spPr>
        <p:txBody>
          <a:bodyPr/>
          <a:lstStyle/>
          <a:p>
            <a:endParaRPr lang="zh-CN" altLang="en-US"/>
          </a:p>
        </p:txBody>
      </p:sp>
      <p:sp>
        <p:nvSpPr>
          <p:cNvPr id="311299" name="Rectangle 3"/>
          <p:cNvSpPr>
            <a:spLocks noGrp="1" noChangeArrowheads="1"/>
          </p:cNvSpPr>
          <p:nvPr>
            <p:ph type="title"/>
          </p:nvPr>
        </p:nvSpPr>
        <p:spPr/>
        <p:txBody>
          <a:bodyPr/>
          <a:lstStyle/>
          <a:p>
            <a:r>
              <a:rPr lang="zh-CN" altLang="en-US"/>
              <a:t>网络监听环境</a:t>
            </a:r>
            <a:endParaRPr lang="en-US" altLang="zh-CN"/>
          </a:p>
        </p:txBody>
      </p:sp>
      <p:pic>
        <p:nvPicPr>
          <p:cNvPr id="311300" name="Picture 4" descr="snap"/>
          <p:cNvPicPr>
            <a:picLocks noChangeAspect="1" noChangeArrowheads="1"/>
          </p:cNvPicPr>
          <p:nvPr/>
        </p:nvPicPr>
        <p:blipFill>
          <a:blip r:embed="rId3" cstate="print"/>
          <a:srcRect/>
          <a:stretch>
            <a:fillRect/>
          </a:stretch>
        </p:blipFill>
        <p:spPr bwMode="auto">
          <a:xfrm>
            <a:off x="1328738" y="3402013"/>
            <a:ext cx="720725" cy="650875"/>
          </a:xfrm>
          <a:prstGeom prst="rect">
            <a:avLst/>
          </a:prstGeom>
          <a:noFill/>
        </p:spPr>
      </p:pic>
      <p:pic>
        <p:nvPicPr>
          <p:cNvPr id="311301" name="Picture 5" descr="snap"/>
          <p:cNvPicPr>
            <a:picLocks noChangeAspect="1" noChangeArrowheads="1"/>
          </p:cNvPicPr>
          <p:nvPr/>
        </p:nvPicPr>
        <p:blipFill>
          <a:blip r:embed="rId3" cstate="print"/>
          <a:srcRect/>
          <a:stretch>
            <a:fillRect/>
          </a:stretch>
        </p:blipFill>
        <p:spPr bwMode="auto">
          <a:xfrm>
            <a:off x="3297238" y="1557338"/>
            <a:ext cx="720725" cy="650875"/>
          </a:xfrm>
          <a:prstGeom prst="rect">
            <a:avLst/>
          </a:prstGeom>
          <a:noFill/>
        </p:spPr>
      </p:pic>
      <p:pic>
        <p:nvPicPr>
          <p:cNvPr id="311302" name="Picture 6" descr="snap"/>
          <p:cNvPicPr>
            <a:picLocks noChangeAspect="1" noChangeArrowheads="1"/>
          </p:cNvPicPr>
          <p:nvPr/>
        </p:nvPicPr>
        <p:blipFill>
          <a:blip r:embed="rId4" cstate="print"/>
          <a:srcRect/>
          <a:stretch>
            <a:fillRect/>
          </a:stretch>
        </p:blipFill>
        <p:spPr bwMode="auto">
          <a:xfrm>
            <a:off x="7496175" y="5202238"/>
            <a:ext cx="585788" cy="719137"/>
          </a:xfrm>
          <a:prstGeom prst="rect">
            <a:avLst/>
          </a:prstGeom>
          <a:noFill/>
        </p:spPr>
      </p:pic>
      <p:pic>
        <p:nvPicPr>
          <p:cNvPr id="311303" name="Picture 7" descr="snap"/>
          <p:cNvPicPr>
            <a:picLocks noChangeAspect="1" noChangeArrowheads="1"/>
          </p:cNvPicPr>
          <p:nvPr/>
        </p:nvPicPr>
        <p:blipFill>
          <a:blip r:embed="rId5" cstate="print"/>
          <a:srcRect/>
          <a:stretch>
            <a:fillRect/>
          </a:stretch>
        </p:blipFill>
        <p:spPr bwMode="auto">
          <a:xfrm>
            <a:off x="5362575" y="3328988"/>
            <a:ext cx="554038" cy="792162"/>
          </a:xfrm>
          <a:prstGeom prst="rect">
            <a:avLst/>
          </a:prstGeom>
          <a:noFill/>
        </p:spPr>
      </p:pic>
      <p:sp>
        <p:nvSpPr>
          <p:cNvPr id="311304" name="Oval 8"/>
          <p:cNvSpPr>
            <a:spLocks noChangeArrowheads="1"/>
          </p:cNvSpPr>
          <p:nvPr/>
        </p:nvSpPr>
        <p:spPr bwMode="auto">
          <a:xfrm>
            <a:off x="3344863" y="3425825"/>
            <a:ext cx="647700" cy="608013"/>
          </a:xfrm>
          <a:prstGeom prst="ellipse">
            <a:avLst/>
          </a:prstGeom>
          <a:solidFill>
            <a:srgbClr val="808080"/>
          </a:solidFill>
          <a:ln w="9525">
            <a:solidFill>
              <a:srgbClr val="333333"/>
            </a:solidFill>
            <a:round/>
          </a:ln>
          <a:effectLst/>
        </p:spPr>
        <p:txBody>
          <a:bodyPr wrap="none" anchor="ctr"/>
          <a:lstStyle/>
          <a:p>
            <a:pPr algn="ctr"/>
            <a:r>
              <a:rPr lang="en-US" altLang="zh-CN" sz="1600" b="1">
                <a:solidFill>
                  <a:schemeClr val="bg1"/>
                </a:solidFill>
                <a:ea typeface="宋体" panose="02010600030101010101" pitchFamily="2" charset="-122"/>
              </a:rPr>
              <a:t>LAN</a:t>
            </a:r>
          </a:p>
        </p:txBody>
      </p:sp>
      <p:cxnSp>
        <p:nvCxnSpPr>
          <p:cNvPr id="311305" name="AutoShape 9"/>
          <p:cNvCxnSpPr>
            <a:cxnSpLocks noChangeShapeType="1"/>
            <a:stCxn id="311304" idx="6"/>
          </p:cNvCxnSpPr>
          <p:nvPr/>
        </p:nvCxnSpPr>
        <p:spPr bwMode="auto">
          <a:xfrm flipV="1">
            <a:off x="3992563" y="3725863"/>
            <a:ext cx="1370012" cy="4762"/>
          </a:xfrm>
          <a:prstGeom prst="straightConnector1">
            <a:avLst/>
          </a:prstGeom>
          <a:noFill/>
          <a:ln w="15875">
            <a:solidFill>
              <a:schemeClr val="tx1"/>
            </a:solidFill>
            <a:round/>
          </a:ln>
          <a:effectLst/>
        </p:spPr>
      </p:cxnSp>
      <p:cxnSp>
        <p:nvCxnSpPr>
          <p:cNvPr id="311306" name="AutoShape 10"/>
          <p:cNvCxnSpPr>
            <a:cxnSpLocks noChangeShapeType="1"/>
            <a:endCxn id="311304" idx="2"/>
          </p:cNvCxnSpPr>
          <p:nvPr/>
        </p:nvCxnSpPr>
        <p:spPr bwMode="auto">
          <a:xfrm>
            <a:off x="2049463" y="3727450"/>
            <a:ext cx="1295400" cy="3175"/>
          </a:xfrm>
          <a:prstGeom prst="straightConnector1">
            <a:avLst/>
          </a:prstGeom>
          <a:noFill/>
          <a:ln w="15875">
            <a:solidFill>
              <a:schemeClr val="tx1"/>
            </a:solidFill>
            <a:round/>
          </a:ln>
          <a:effectLst/>
        </p:spPr>
      </p:cxnSp>
      <p:cxnSp>
        <p:nvCxnSpPr>
          <p:cNvPr id="311307" name="AutoShape 11"/>
          <p:cNvCxnSpPr>
            <a:cxnSpLocks noChangeShapeType="1"/>
            <a:endCxn id="311304" idx="0"/>
          </p:cNvCxnSpPr>
          <p:nvPr/>
        </p:nvCxnSpPr>
        <p:spPr bwMode="auto">
          <a:xfrm>
            <a:off x="3657600" y="2208213"/>
            <a:ext cx="11113" cy="1217612"/>
          </a:xfrm>
          <a:prstGeom prst="straightConnector1">
            <a:avLst/>
          </a:prstGeom>
          <a:noFill/>
          <a:ln w="15875">
            <a:solidFill>
              <a:schemeClr val="tx1"/>
            </a:solidFill>
            <a:round/>
          </a:ln>
          <a:effectLst/>
        </p:spPr>
      </p:cxnSp>
      <p:pic>
        <p:nvPicPr>
          <p:cNvPr id="311308" name="Picture 12" descr="snap"/>
          <p:cNvPicPr>
            <a:picLocks noChangeAspect="1" noChangeArrowheads="1"/>
          </p:cNvPicPr>
          <p:nvPr/>
        </p:nvPicPr>
        <p:blipFill>
          <a:blip r:embed="rId6" cstate="print"/>
          <a:srcRect/>
          <a:stretch>
            <a:fillRect/>
          </a:stretch>
        </p:blipFill>
        <p:spPr bwMode="auto">
          <a:xfrm>
            <a:off x="3271838" y="5129213"/>
            <a:ext cx="792162" cy="727075"/>
          </a:xfrm>
          <a:prstGeom prst="rect">
            <a:avLst/>
          </a:prstGeom>
          <a:noFill/>
        </p:spPr>
      </p:pic>
      <p:cxnSp>
        <p:nvCxnSpPr>
          <p:cNvPr id="311309" name="AutoShape 13"/>
          <p:cNvCxnSpPr>
            <a:cxnSpLocks noChangeShapeType="1"/>
            <a:endCxn id="311304" idx="4"/>
          </p:cNvCxnSpPr>
          <p:nvPr/>
        </p:nvCxnSpPr>
        <p:spPr bwMode="auto">
          <a:xfrm flipV="1">
            <a:off x="3668713" y="4033838"/>
            <a:ext cx="0" cy="1095375"/>
          </a:xfrm>
          <a:prstGeom prst="straightConnector1">
            <a:avLst/>
          </a:prstGeom>
          <a:noFill/>
          <a:ln w="15875">
            <a:solidFill>
              <a:schemeClr val="tx1"/>
            </a:solidFill>
            <a:round/>
          </a:ln>
          <a:effectLst/>
        </p:spPr>
      </p:cxnSp>
      <p:sp>
        <p:nvSpPr>
          <p:cNvPr id="311310" name="Cloud"/>
          <p:cNvSpPr>
            <a:spLocks noChangeAspect="1" noEditPoints="1" noChangeArrowheads="1"/>
          </p:cNvSpPr>
          <p:nvPr/>
        </p:nvSpPr>
        <p:spPr bwMode="auto">
          <a:xfrm>
            <a:off x="7018338" y="3216275"/>
            <a:ext cx="1511300" cy="10128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ECFF"/>
          </a:solidFill>
          <a:ln w="9525">
            <a:solidFill>
              <a:srgbClr val="000000"/>
            </a:solidFill>
            <a:miter lim="800000"/>
          </a:ln>
          <a:effectLst>
            <a:outerShdw dist="107763" dir="2700000" algn="ctr" rotWithShape="0">
              <a:srgbClr val="808080"/>
            </a:outerShdw>
          </a:effectLst>
        </p:spPr>
        <p:txBody>
          <a:bodyPr anchor="ctr" anchorCtr="1"/>
          <a:lstStyle/>
          <a:p>
            <a:r>
              <a:rPr lang="en-US" altLang="zh-CN" b="1">
                <a:solidFill>
                  <a:srgbClr val="000000"/>
                </a:solidFill>
                <a:latin typeface="Times New Roman" panose="02020603050405020304" pitchFamily="18" charset="0"/>
                <a:ea typeface="宋体" panose="02010600030101010101" pitchFamily="2" charset="-122"/>
              </a:rPr>
              <a:t>Internet</a:t>
            </a:r>
            <a:r>
              <a:rPr lang="en-US" altLang="zh-CN" b="1">
                <a:solidFill>
                  <a:srgbClr val="000000"/>
                </a:solidFill>
                <a:ea typeface="宋体" panose="02010600030101010101" pitchFamily="2" charset="-122"/>
              </a:rPr>
              <a:t> </a:t>
            </a:r>
          </a:p>
        </p:txBody>
      </p:sp>
      <p:cxnSp>
        <p:nvCxnSpPr>
          <p:cNvPr id="311311" name="AutoShape 15"/>
          <p:cNvCxnSpPr>
            <a:cxnSpLocks noChangeShapeType="1"/>
            <a:stCxn id="311310" idx="1"/>
          </p:cNvCxnSpPr>
          <p:nvPr/>
        </p:nvCxnSpPr>
        <p:spPr bwMode="auto">
          <a:xfrm>
            <a:off x="7773988" y="4227513"/>
            <a:ext cx="15875" cy="974725"/>
          </a:xfrm>
          <a:prstGeom prst="straightConnector1">
            <a:avLst/>
          </a:prstGeom>
          <a:noFill/>
          <a:ln w="15875">
            <a:solidFill>
              <a:schemeClr val="tx1"/>
            </a:solidFill>
            <a:round/>
          </a:ln>
          <a:effectLst/>
        </p:spPr>
      </p:cxnSp>
      <p:cxnSp>
        <p:nvCxnSpPr>
          <p:cNvPr id="311312" name="AutoShape 16"/>
          <p:cNvCxnSpPr>
            <a:cxnSpLocks noChangeShapeType="1"/>
            <a:endCxn id="311310" idx="0"/>
          </p:cNvCxnSpPr>
          <p:nvPr/>
        </p:nvCxnSpPr>
        <p:spPr bwMode="auto">
          <a:xfrm flipV="1">
            <a:off x="5916613" y="3722688"/>
            <a:ext cx="1106487" cy="3175"/>
          </a:xfrm>
          <a:prstGeom prst="straightConnector1">
            <a:avLst/>
          </a:prstGeom>
          <a:noFill/>
          <a:ln w="15875">
            <a:solidFill>
              <a:schemeClr val="tx1"/>
            </a:solidFill>
            <a:round/>
          </a:ln>
          <a:effectLst/>
        </p:spPr>
      </p:cxnSp>
      <p:sp>
        <p:nvSpPr>
          <p:cNvPr id="311313" name="Text Box 17"/>
          <p:cNvSpPr txBox="1">
            <a:spLocks noChangeArrowheads="1"/>
          </p:cNvSpPr>
          <p:nvPr/>
        </p:nvSpPr>
        <p:spPr bwMode="auto">
          <a:xfrm>
            <a:off x="4857750" y="1155700"/>
            <a:ext cx="720725" cy="396875"/>
          </a:xfrm>
          <a:prstGeom prst="rect">
            <a:avLst/>
          </a:prstGeom>
          <a:noFill/>
          <a:ln w="9525">
            <a:noFill/>
            <a:miter lim="800000"/>
          </a:ln>
          <a:effectLst/>
        </p:spPr>
        <p:txBody>
          <a:bodyPr>
            <a:spAutoFit/>
          </a:bodyPr>
          <a:lstStyle/>
          <a:p>
            <a:r>
              <a:rPr lang="zh-CN" altLang="en-US" sz="2000" b="1">
                <a:ea typeface="黑体" panose="02010609060101010101" pitchFamily="49" charset="-122"/>
              </a:rPr>
              <a:t>内网 </a:t>
            </a:r>
            <a:endParaRPr lang="en-US" altLang="zh-CN" sz="2000" b="1">
              <a:ea typeface="黑体" panose="02010609060101010101" pitchFamily="49" charset="-122"/>
            </a:endParaRPr>
          </a:p>
        </p:txBody>
      </p:sp>
      <p:sp>
        <p:nvSpPr>
          <p:cNvPr id="311314" name="Text Box 18"/>
          <p:cNvSpPr txBox="1">
            <a:spLocks noChangeArrowheads="1"/>
          </p:cNvSpPr>
          <p:nvPr/>
        </p:nvSpPr>
        <p:spPr bwMode="auto">
          <a:xfrm>
            <a:off x="5578475" y="1146175"/>
            <a:ext cx="792163" cy="396875"/>
          </a:xfrm>
          <a:prstGeom prst="rect">
            <a:avLst/>
          </a:prstGeom>
          <a:noFill/>
          <a:ln w="9525">
            <a:noFill/>
            <a:miter lim="800000"/>
          </a:ln>
          <a:effectLst/>
        </p:spPr>
        <p:txBody>
          <a:bodyPr>
            <a:spAutoFit/>
          </a:bodyPr>
          <a:lstStyle/>
          <a:p>
            <a:r>
              <a:rPr lang="zh-CN" altLang="en-US" sz="2000" b="1">
                <a:ea typeface="黑体" panose="02010609060101010101" pitchFamily="49" charset="-122"/>
              </a:rPr>
              <a:t>外网 </a:t>
            </a:r>
            <a:endParaRPr lang="en-US" altLang="zh-CN" sz="2000" b="1">
              <a:ea typeface="黑体" panose="02010609060101010101" pitchFamily="49" charset="-122"/>
            </a:endParaRPr>
          </a:p>
        </p:txBody>
      </p:sp>
      <p:sp>
        <p:nvSpPr>
          <p:cNvPr id="311315" name="Text Box 19"/>
          <p:cNvSpPr txBox="1">
            <a:spLocks noChangeArrowheads="1"/>
          </p:cNvSpPr>
          <p:nvPr/>
        </p:nvSpPr>
        <p:spPr bwMode="auto">
          <a:xfrm>
            <a:off x="3201988" y="1096963"/>
            <a:ext cx="949325" cy="396875"/>
          </a:xfrm>
          <a:prstGeom prst="rect">
            <a:avLst/>
          </a:prstGeom>
          <a:noFill/>
          <a:ln w="9525">
            <a:noFill/>
            <a:miter lim="800000"/>
          </a:ln>
          <a:effectLst/>
        </p:spPr>
        <p:txBody>
          <a:bodyPr wrap="none">
            <a:spAutoFit/>
          </a:bodyPr>
          <a:lstStyle/>
          <a:p>
            <a:r>
              <a:rPr lang="zh-CN" altLang="en-US" sz="2000" b="1">
                <a:solidFill>
                  <a:srgbClr val="000000"/>
                </a:solidFill>
                <a:ea typeface="黑体" panose="02010609060101010101" pitchFamily="49" charset="-122"/>
              </a:rPr>
              <a:t>主机</a:t>
            </a:r>
            <a:r>
              <a:rPr lang="en-US" altLang="zh-CN" sz="2000" b="1">
                <a:solidFill>
                  <a:srgbClr val="000000"/>
                </a:solidFill>
                <a:ea typeface="黑体" panose="02010609060101010101" pitchFamily="49" charset="-122"/>
              </a:rPr>
              <a:t>A </a:t>
            </a:r>
          </a:p>
        </p:txBody>
      </p:sp>
      <p:sp>
        <p:nvSpPr>
          <p:cNvPr id="311316" name="Text Box 20"/>
          <p:cNvSpPr txBox="1">
            <a:spLocks noChangeArrowheads="1"/>
          </p:cNvSpPr>
          <p:nvPr/>
        </p:nvSpPr>
        <p:spPr bwMode="auto">
          <a:xfrm>
            <a:off x="1169988" y="4156075"/>
            <a:ext cx="949325" cy="396875"/>
          </a:xfrm>
          <a:prstGeom prst="rect">
            <a:avLst/>
          </a:prstGeom>
          <a:noFill/>
          <a:ln w="9525">
            <a:noFill/>
            <a:miter lim="800000"/>
          </a:ln>
          <a:effectLst/>
        </p:spPr>
        <p:txBody>
          <a:bodyPr wrap="none">
            <a:spAutoFit/>
          </a:bodyPr>
          <a:lstStyle/>
          <a:p>
            <a:r>
              <a:rPr lang="zh-CN" altLang="en-US" sz="2000" b="1">
                <a:solidFill>
                  <a:srgbClr val="000000"/>
                </a:solidFill>
                <a:ea typeface="黑体" panose="02010609060101010101" pitchFamily="49" charset="-122"/>
              </a:rPr>
              <a:t>主机</a:t>
            </a:r>
            <a:r>
              <a:rPr lang="en-US" altLang="zh-CN" sz="2000" b="1">
                <a:solidFill>
                  <a:srgbClr val="000000"/>
                </a:solidFill>
                <a:ea typeface="黑体" panose="02010609060101010101" pitchFamily="49" charset="-122"/>
              </a:rPr>
              <a:t>B </a:t>
            </a:r>
          </a:p>
        </p:txBody>
      </p:sp>
      <p:sp>
        <p:nvSpPr>
          <p:cNvPr id="311317" name="Text Box 21"/>
          <p:cNvSpPr txBox="1">
            <a:spLocks noChangeArrowheads="1"/>
          </p:cNvSpPr>
          <p:nvPr/>
        </p:nvSpPr>
        <p:spPr bwMode="auto">
          <a:xfrm>
            <a:off x="3114675" y="5956300"/>
            <a:ext cx="949325" cy="396875"/>
          </a:xfrm>
          <a:prstGeom prst="rect">
            <a:avLst/>
          </a:prstGeom>
          <a:noFill/>
          <a:ln w="9525">
            <a:noFill/>
            <a:miter lim="800000"/>
          </a:ln>
          <a:effectLst/>
        </p:spPr>
        <p:txBody>
          <a:bodyPr wrap="none">
            <a:spAutoFit/>
          </a:bodyPr>
          <a:lstStyle/>
          <a:p>
            <a:r>
              <a:rPr lang="zh-CN" altLang="en-US" sz="2000" b="1">
                <a:solidFill>
                  <a:srgbClr val="000000"/>
                </a:solidFill>
                <a:ea typeface="黑体" panose="02010609060101010101" pitchFamily="49" charset="-122"/>
              </a:rPr>
              <a:t>主机</a:t>
            </a:r>
            <a:r>
              <a:rPr lang="en-US" altLang="zh-CN" sz="2000" b="1">
                <a:solidFill>
                  <a:srgbClr val="000000"/>
                </a:solidFill>
                <a:ea typeface="黑体" panose="02010609060101010101" pitchFamily="49" charset="-122"/>
              </a:rPr>
              <a:t>C </a:t>
            </a:r>
          </a:p>
        </p:txBody>
      </p:sp>
      <p:sp>
        <p:nvSpPr>
          <p:cNvPr id="311318" name="Text Box 22"/>
          <p:cNvSpPr txBox="1">
            <a:spLocks noChangeArrowheads="1"/>
          </p:cNvSpPr>
          <p:nvPr/>
        </p:nvSpPr>
        <p:spPr bwMode="auto">
          <a:xfrm>
            <a:off x="4641850" y="4084638"/>
            <a:ext cx="1368425" cy="396875"/>
          </a:xfrm>
          <a:prstGeom prst="rect">
            <a:avLst/>
          </a:prstGeom>
          <a:noFill/>
          <a:ln w="9525">
            <a:noFill/>
            <a:miter lim="800000"/>
          </a:ln>
          <a:effectLst/>
        </p:spPr>
        <p:txBody>
          <a:bodyPr>
            <a:spAutoFit/>
          </a:bodyPr>
          <a:lstStyle/>
          <a:p>
            <a:r>
              <a:rPr lang="zh-CN" altLang="en-US" sz="2000" b="1">
                <a:solidFill>
                  <a:srgbClr val="000000"/>
                </a:solidFill>
                <a:ea typeface="黑体" panose="02010609060101010101" pitchFamily="49" charset="-122"/>
              </a:rPr>
              <a:t>路由器</a:t>
            </a:r>
            <a:r>
              <a:rPr lang="en-US" altLang="zh-CN" sz="2000" b="1">
                <a:solidFill>
                  <a:srgbClr val="000000"/>
                </a:solidFill>
                <a:ea typeface="黑体" panose="02010609060101010101" pitchFamily="49" charset="-122"/>
              </a:rPr>
              <a:t>R </a:t>
            </a:r>
          </a:p>
        </p:txBody>
      </p:sp>
      <p:sp>
        <p:nvSpPr>
          <p:cNvPr id="311319" name="Text Box 23"/>
          <p:cNvSpPr txBox="1">
            <a:spLocks noChangeArrowheads="1"/>
          </p:cNvSpPr>
          <p:nvPr/>
        </p:nvSpPr>
        <p:spPr bwMode="auto">
          <a:xfrm>
            <a:off x="7364413" y="5956300"/>
            <a:ext cx="835025" cy="396875"/>
          </a:xfrm>
          <a:prstGeom prst="rect">
            <a:avLst/>
          </a:prstGeom>
          <a:noFill/>
          <a:ln w="9525">
            <a:noFill/>
            <a:miter lim="800000"/>
          </a:ln>
          <a:effectLst/>
        </p:spPr>
        <p:txBody>
          <a:bodyPr wrap="none">
            <a:spAutoFit/>
          </a:bodyPr>
          <a:lstStyle/>
          <a:p>
            <a:r>
              <a:rPr lang="zh-CN" altLang="en-US" sz="2000" b="1">
                <a:solidFill>
                  <a:srgbClr val="000000"/>
                </a:solidFill>
                <a:ea typeface="黑体" panose="02010609060101010101" pitchFamily="49" charset="-122"/>
              </a:rPr>
              <a:t>黑客  </a:t>
            </a:r>
          </a:p>
        </p:txBody>
      </p:sp>
      <p:sp>
        <p:nvSpPr>
          <p:cNvPr id="311320" name="AutoShape 24"/>
          <p:cNvSpPr>
            <a:spLocks noChangeArrowheads="1"/>
          </p:cNvSpPr>
          <p:nvPr/>
        </p:nvSpPr>
        <p:spPr bwMode="auto">
          <a:xfrm>
            <a:off x="1257300" y="5705475"/>
            <a:ext cx="1225550" cy="576263"/>
          </a:xfrm>
          <a:prstGeom prst="wedgeRectCallout">
            <a:avLst>
              <a:gd name="adj1" fmla="val 97796"/>
              <a:gd name="adj2" fmla="val -75620"/>
            </a:avLst>
          </a:prstGeom>
          <a:solidFill>
            <a:srgbClr val="CCECFF">
              <a:alpha val="70000"/>
            </a:srgbClr>
          </a:solidFill>
          <a:ln w="38100">
            <a:solidFill>
              <a:schemeClr val="tx1"/>
            </a:solidFill>
            <a:miter lim="800000"/>
          </a:ln>
          <a:effectLst/>
        </p:spPr>
        <p:txBody>
          <a:bodyPr anchor="ctr" anchorCtr="1"/>
          <a:lstStyle/>
          <a:p>
            <a:pPr algn="ctr"/>
            <a:r>
              <a:rPr lang="zh-CN" altLang="en-US" b="1">
                <a:solidFill>
                  <a:srgbClr val="990000"/>
                </a:solidFill>
                <a:latin typeface="Times New Roman" panose="02020603050405020304" pitchFamily="18" charset="0"/>
                <a:ea typeface="黑体" panose="02010609060101010101" pitchFamily="49" charset="-122"/>
              </a:rPr>
              <a:t>监听点</a:t>
            </a:r>
            <a:endParaRPr lang="en-US" altLang="zh-CN" b="1">
              <a:solidFill>
                <a:srgbClr val="000099"/>
              </a:solidFill>
              <a:latin typeface="Times New Roman" panose="02020603050405020304" pitchFamily="18" charset="0"/>
              <a:ea typeface="黑体" panose="02010609060101010101" pitchFamily="49" charset="-122"/>
            </a:endParaRPr>
          </a:p>
        </p:txBody>
      </p:sp>
      <p:sp>
        <p:nvSpPr>
          <p:cNvPr id="3" name="文本框 2"/>
          <p:cNvSpPr txBox="1"/>
          <p:nvPr/>
        </p:nvSpPr>
        <p:spPr>
          <a:xfrm>
            <a:off x="1328738" y="6441978"/>
            <a:ext cx="3490058" cy="369332"/>
          </a:xfrm>
          <a:prstGeom prst="rect">
            <a:avLst/>
          </a:prstGeom>
          <a:noFill/>
        </p:spPr>
        <p:txBody>
          <a:bodyPr wrap="none" rtlCol="0">
            <a:spAutoFit/>
          </a:bodyPr>
          <a:lstStyle/>
          <a:p>
            <a:r>
              <a:rPr lang="zh-CN" altLang="en-US" dirty="0" smtClean="0">
                <a:solidFill>
                  <a:srgbClr val="FF0000"/>
                </a:solidFill>
              </a:rPr>
              <a:t>内网一台安装了嗅探软件的主机</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1320"/>
                                        </p:tgtEl>
                                        <p:attrNameLst>
                                          <p:attrName>style.visibility</p:attrName>
                                        </p:attrNameLst>
                                      </p:cBhvr>
                                      <p:to>
                                        <p:strVal val="visible"/>
                                      </p:to>
                                    </p:set>
                                    <p:anim calcmode="lin" valueType="num">
                                      <p:cBhvr additive="base">
                                        <p:cTn id="7" dur="500" fill="hold"/>
                                        <p:tgtEl>
                                          <p:spTgt spid="311320"/>
                                        </p:tgtEl>
                                        <p:attrNameLst>
                                          <p:attrName>ppt_x</p:attrName>
                                        </p:attrNameLst>
                                      </p:cBhvr>
                                      <p:tavLst>
                                        <p:tav tm="0">
                                          <p:val>
                                            <p:strVal val="#ppt_x"/>
                                          </p:val>
                                        </p:tav>
                                        <p:tav tm="100000">
                                          <p:val>
                                            <p:strVal val="#ppt_x"/>
                                          </p:val>
                                        </p:tav>
                                      </p:tavLst>
                                    </p:anim>
                                    <p:anim calcmode="lin" valueType="num">
                                      <p:cBhvr additive="base">
                                        <p:cTn id="8" dur="500" fill="hold"/>
                                        <p:tgtEl>
                                          <p:spTgt spid="3113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a:t>
            </a:r>
            <a:r>
              <a:rPr lang="en-US" altLang="zh-CN" dirty="0"/>
              <a:t>Cain </a:t>
            </a:r>
            <a:r>
              <a:rPr lang="zh-CN" altLang="en-US" dirty="0"/>
              <a:t>＋ </a:t>
            </a:r>
            <a:r>
              <a:rPr lang="en-US" altLang="zh-CN" dirty="0"/>
              <a:t>Wireshark</a:t>
            </a:r>
            <a:endParaRPr lang="zh-CN" altLang="en-US" dirty="0"/>
          </a:p>
        </p:txBody>
      </p:sp>
      <p:pic>
        <p:nvPicPr>
          <p:cNvPr id="5" name="图片 4"/>
          <p:cNvPicPr>
            <a:picLocks noChangeAspect="1"/>
          </p:cNvPicPr>
          <p:nvPr/>
        </p:nvPicPr>
        <p:blipFill>
          <a:blip r:embed="rId2"/>
          <a:stretch>
            <a:fillRect/>
          </a:stretch>
        </p:blipFill>
        <p:spPr>
          <a:xfrm>
            <a:off x="1539449" y="1265172"/>
            <a:ext cx="5980694" cy="497476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案例：</a:t>
            </a:r>
            <a:r>
              <a:rPr lang="en-US" altLang="zh-CN" dirty="0"/>
              <a:t>Cain </a:t>
            </a:r>
            <a:r>
              <a:rPr lang="zh-CN" altLang="en-US" dirty="0"/>
              <a:t>＋ </a:t>
            </a:r>
            <a:r>
              <a:rPr lang="en-US" altLang="zh-CN" dirty="0"/>
              <a:t>Wireshark</a:t>
            </a:r>
            <a:endParaRPr lang="zh-CN" altLang="en-US" dirty="0"/>
          </a:p>
        </p:txBody>
      </p:sp>
      <p:pic>
        <p:nvPicPr>
          <p:cNvPr id="4" name="图片 3" descr="ARP欺骗10"/>
          <p:cNvPicPr>
            <a:picLocks noChangeAspect="1"/>
          </p:cNvPicPr>
          <p:nvPr/>
        </p:nvPicPr>
        <p:blipFill>
          <a:blip r:embed="rId2" cstate="print"/>
          <a:srcRect/>
          <a:stretch>
            <a:fillRect/>
          </a:stretch>
        </p:blipFill>
        <p:spPr bwMode="auto">
          <a:xfrm>
            <a:off x="1347786" y="1844040"/>
            <a:ext cx="6929438" cy="3986213"/>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案例：</a:t>
            </a:r>
            <a:r>
              <a:rPr lang="en-US" altLang="zh-CN" dirty="0"/>
              <a:t>Cain </a:t>
            </a:r>
            <a:r>
              <a:rPr lang="zh-CN" altLang="en-US" dirty="0"/>
              <a:t>＋ </a:t>
            </a:r>
            <a:r>
              <a:rPr lang="en-US" altLang="zh-CN" dirty="0"/>
              <a:t>Wireshark</a:t>
            </a:r>
            <a:endParaRPr lang="zh-CN" altLang="en-US" dirty="0"/>
          </a:p>
        </p:txBody>
      </p:sp>
      <p:pic>
        <p:nvPicPr>
          <p:cNvPr id="5" name="图片 4"/>
          <p:cNvPicPr>
            <a:picLocks noChangeAspect="1"/>
          </p:cNvPicPr>
          <p:nvPr/>
        </p:nvPicPr>
        <p:blipFill>
          <a:blip r:embed="rId2"/>
          <a:stretch>
            <a:fillRect/>
          </a:stretch>
        </p:blipFill>
        <p:spPr>
          <a:xfrm>
            <a:off x="1293470" y="1552867"/>
            <a:ext cx="6669602" cy="473700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04323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466976"/>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498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5131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390775"/>
            <a:ext cx="5497512" cy="579438"/>
          </a:xfrm>
          <a:prstGeom prst="rect">
            <a:avLst/>
          </a:prstGeom>
          <a:noFill/>
          <a:ln w="9525" algn="ctr">
            <a:noFill/>
            <a:miter lim="800000"/>
          </a:ln>
          <a:effectLst/>
        </p:spPr>
        <p:txBody>
          <a:bodyPr>
            <a:spAutoFit/>
          </a:bodyPr>
          <a:lstStyle/>
          <a:p>
            <a:pPr eaLnBrk="0" hangingPunct="0"/>
            <a:r>
              <a:rPr lang="zh-CN" altLang="en-US" sz="3200" b="1" dirty="0">
                <a:solidFill>
                  <a:srgbClr val="000000"/>
                </a:solidFill>
                <a:ea typeface="黑体" panose="02010609060101010101" pitchFamily="49" charset="-122"/>
              </a:rPr>
              <a:t>流量劫持</a:t>
            </a:r>
          </a:p>
        </p:txBody>
      </p:sp>
      <p:sp>
        <p:nvSpPr>
          <p:cNvPr id="64571" name="Text Box 59"/>
          <p:cNvSpPr txBox="1">
            <a:spLocks noChangeArrowheads="1"/>
          </p:cNvSpPr>
          <p:nvPr/>
        </p:nvSpPr>
        <p:spPr bwMode="gray">
          <a:xfrm>
            <a:off x="1101725" y="35448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0989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458628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444875"/>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数据采集</a:t>
            </a:r>
          </a:p>
        </p:txBody>
      </p:sp>
      <p:sp>
        <p:nvSpPr>
          <p:cNvPr id="64585" name="Text Box 73"/>
          <p:cNvSpPr txBox="1">
            <a:spLocks noChangeArrowheads="1"/>
          </p:cNvSpPr>
          <p:nvPr/>
        </p:nvSpPr>
        <p:spPr bwMode="gray">
          <a:xfrm>
            <a:off x="1082675" y="46275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17207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450976"/>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414463"/>
            <a:ext cx="57261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网络监听概述</a:t>
            </a:r>
          </a:p>
        </p:txBody>
      </p:sp>
      <p:sp>
        <p:nvSpPr>
          <p:cNvPr id="64552" name="Text Box 40"/>
          <p:cNvSpPr txBox="1">
            <a:spLocks noChangeArrowheads="1"/>
          </p:cNvSpPr>
          <p:nvPr/>
        </p:nvSpPr>
        <p:spPr bwMode="gray">
          <a:xfrm>
            <a:off x="1108075" y="1482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0431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4503738"/>
            <a:ext cx="56118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网络监听工具</a:t>
            </a:r>
          </a:p>
        </p:txBody>
      </p:sp>
      <p:sp>
        <p:nvSpPr>
          <p:cNvPr id="28" name="Rectangle 57"/>
          <p:cNvSpPr>
            <a:spLocks noChangeArrowheads="1"/>
          </p:cNvSpPr>
          <p:nvPr/>
        </p:nvSpPr>
        <p:spPr bwMode="gray">
          <a:xfrm rot="3419336">
            <a:off x="1014412" y="5484813"/>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9" name="Text Box 59"/>
          <p:cNvSpPr txBox="1">
            <a:spLocks noChangeArrowheads="1"/>
          </p:cNvSpPr>
          <p:nvPr/>
        </p:nvSpPr>
        <p:spPr bwMode="gray">
          <a:xfrm>
            <a:off x="1079091" y="5516563"/>
            <a:ext cx="380232" cy="461665"/>
          </a:xfrm>
          <a:prstGeom prst="rect">
            <a:avLst/>
          </a:prstGeom>
          <a:noFill/>
          <a:ln w="9525" algn="ctr">
            <a:noFill/>
            <a:miter lim="800000"/>
          </a:ln>
          <a:effectLst/>
        </p:spPr>
        <p:txBody>
          <a:bodyPr wrap="none">
            <a:spAutoFit/>
          </a:bodyPr>
          <a:lstStyle/>
          <a:p>
            <a:pPr algn="ctr" eaLnBrk="0" hangingPunct="0"/>
            <a:r>
              <a:rPr lang="en-US" altLang="zh-CN" sz="2400" b="1" dirty="0">
                <a:solidFill>
                  <a:schemeClr val="bg1"/>
                </a:solidFill>
                <a:ea typeface="宋体" panose="02010600030101010101" pitchFamily="2" charset="-122"/>
              </a:rPr>
              <a:t>5</a:t>
            </a:r>
          </a:p>
        </p:txBody>
      </p:sp>
      <p:sp>
        <p:nvSpPr>
          <p:cNvPr id="30" name="Line 75"/>
          <p:cNvSpPr>
            <a:spLocks noChangeShapeType="1"/>
          </p:cNvSpPr>
          <p:nvPr/>
        </p:nvSpPr>
        <p:spPr bwMode="gray">
          <a:xfrm>
            <a:off x="1293813" y="6070600"/>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31" name="Text Box 72"/>
          <p:cNvSpPr txBox="1">
            <a:spLocks noChangeArrowheads="1"/>
          </p:cNvSpPr>
          <p:nvPr/>
        </p:nvSpPr>
        <p:spPr bwMode="gray">
          <a:xfrm>
            <a:off x="1822451" y="5416550"/>
            <a:ext cx="5645150" cy="579438"/>
          </a:xfrm>
          <a:prstGeom prst="rect">
            <a:avLst/>
          </a:prstGeom>
          <a:solidFill>
            <a:schemeClr val="accent2"/>
          </a:solid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网络监听防御</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zh-CN" altLang="en-US">
                <a:latin typeface="Times New Roman" panose="02020603050405020304" pitchFamily="18" charset="0"/>
              </a:rPr>
              <a:t>如何发现</a:t>
            </a:r>
            <a:r>
              <a:rPr lang="en-US" altLang="zh-CN">
                <a:latin typeface="Times New Roman" panose="02020603050405020304" pitchFamily="18" charset="0"/>
              </a:rPr>
              <a:t>Sniffer</a:t>
            </a:r>
            <a:endParaRPr lang="zh-CN" altLang="en-US">
              <a:latin typeface="Times New Roman" panose="02020603050405020304" pitchFamily="18" charset="0"/>
            </a:endParaRPr>
          </a:p>
        </p:txBody>
      </p:sp>
      <p:sp>
        <p:nvSpPr>
          <p:cNvPr id="346115" name="Rectangle 3"/>
          <p:cNvSpPr>
            <a:spLocks noGrp="1" noChangeArrowheads="1"/>
          </p:cNvSpPr>
          <p:nvPr>
            <p:ph type="body" idx="1"/>
          </p:nvPr>
        </p:nvSpPr>
        <p:spPr>
          <a:xfrm>
            <a:off x="430213" y="1411287"/>
            <a:ext cx="7772400" cy="4598987"/>
          </a:xfrm>
        </p:spPr>
        <p:txBody>
          <a:bodyPr/>
          <a:lstStyle/>
          <a:p>
            <a:pPr>
              <a:lnSpc>
                <a:spcPts val="4000"/>
              </a:lnSpc>
              <a:spcBef>
                <a:spcPts val="0"/>
              </a:spcBef>
            </a:pPr>
            <a:r>
              <a:rPr lang="zh-CN" altLang="en-US" dirty="0"/>
              <a:t>通过下面的方法可以分析出网络上是否存在</a:t>
            </a:r>
            <a:r>
              <a:rPr lang="en-US" altLang="zh-CN" dirty="0"/>
              <a:t>Sniffer</a:t>
            </a:r>
            <a:r>
              <a:rPr lang="zh-CN" altLang="en-US" dirty="0"/>
              <a:t>：</a:t>
            </a:r>
          </a:p>
          <a:p>
            <a:pPr lvl="1">
              <a:lnSpc>
                <a:spcPts val="4000"/>
              </a:lnSpc>
              <a:spcBef>
                <a:spcPts val="0"/>
              </a:spcBef>
            </a:pPr>
            <a:r>
              <a:rPr lang="zh-CN" altLang="en-US" dirty="0"/>
              <a:t>构造特殊的报文，根据目标主机的反映判断其网卡是否处于混杂模式。</a:t>
            </a:r>
          </a:p>
          <a:p>
            <a:pPr lvl="1">
              <a:lnSpc>
                <a:spcPts val="4000"/>
              </a:lnSpc>
              <a:spcBef>
                <a:spcPts val="0"/>
              </a:spcBef>
            </a:pPr>
            <a:r>
              <a:rPr lang="zh-CN" altLang="en-US" dirty="0"/>
              <a:t>往网上发大量包含着不存在的物理地址的包 </a:t>
            </a:r>
            <a:r>
              <a:rPr lang="en-US" altLang="zh-CN" dirty="0"/>
              <a:t>,</a:t>
            </a:r>
            <a:r>
              <a:rPr lang="zh-CN" altLang="en-US" dirty="0"/>
              <a:t>由于监听程序将处理这些包，将导致性能下降，通过比较前后该机器性能（</a:t>
            </a:r>
            <a:r>
              <a:rPr lang="en-US" altLang="zh-CN" dirty="0"/>
              <a:t>ICMP echo delay</a:t>
            </a:r>
            <a:r>
              <a:rPr lang="zh-CN" altLang="en-US" dirty="0"/>
              <a:t>等方法）加以判断。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 calcmode="lin" valueType="num">
                                      <p:cBhvr additive="base">
                                        <p:cTn id="7" dur="500" fill="hold"/>
                                        <p:tgtEl>
                                          <p:spTgt spid="3461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6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6115">
                                            <p:txEl>
                                              <p:pRg st="1" end="1"/>
                                            </p:txEl>
                                          </p:spTgt>
                                        </p:tgtEl>
                                        <p:attrNameLst>
                                          <p:attrName>style.visibility</p:attrName>
                                        </p:attrNameLst>
                                      </p:cBhvr>
                                      <p:to>
                                        <p:strVal val="visible"/>
                                      </p:to>
                                    </p:set>
                                    <p:anim calcmode="lin" valueType="num">
                                      <p:cBhvr additive="base">
                                        <p:cTn id="13" dur="500" fill="hold"/>
                                        <p:tgtEl>
                                          <p:spTgt spid="3461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61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6115">
                                            <p:txEl>
                                              <p:pRg st="2" end="2"/>
                                            </p:txEl>
                                          </p:spTgt>
                                        </p:tgtEl>
                                        <p:attrNameLst>
                                          <p:attrName>style.visibility</p:attrName>
                                        </p:attrNameLst>
                                      </p:cBhvr>
                                      <p:to>
                                        <p:strVal val="visible"/>
                                      </p:to>
                                    </p:set>
                                    <p:anim calcmode="lin" valueType="num">
                                      <p:cBhvr additive="base">
                                        <p:cTn id="19" dur="500" fill="hold"/>
                                        <p:tgtEl>
                                          <p:spTgt spid="3461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61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zh-CN" altLang="en-US">
                <a:latin typeface="Times New Roman" panose="02020603050405020304" pitchFamily="18" charset="0"/>
              </a:rPr>
              <a:t>如何发现</a:t>
            </a:r>
            <a:r>
              <a:rPr lang="en-US" altLang="zh-CN">
                <a:latin typeface="Times New Roman" panose="02020603050405020304" pitchFamily="18" charset="0"/>
              </a:rPr>
              <a:t>Sniffer</a:t>
            </a:r>
            <a:endParaRPr lang="zh-CN" altLang="en-US">
              <a:latin typeface="Times New Roman" panose="02020603050405020304" pitchFamily="18" charset="0"/>
            </a:endParaRPr>
          </a:p>
        </p:txBody>
      </p:sp>
      <p:sp>
        <p:nvSpPr>
          <p:cNvPr id="347139" name="Rectangle 3"/>
          <p:cNvSpPr>
            <a:spLocks noGrp="1" noChangeArrowheads="1"/>
          </p:cNvSpPr>
          <p:nvPr>
            <p:ph type="body" idx="1"/>
          </p:nvPr>
        </p:nvSpPr>
        <p:spPr>
          <a:xfrm>
            <a:off x="687388" y="1306513"/>
            <a:ext cx="7772400" cy="4684712"/>
          </a:xfrm>
        </p:spPr>
        <p:txBody>
          <a:bodyPr/>
          <a:lstStyle/>
          <a:p>
            <a:pPr>
              <a:lnSpc>
                <a:spcPct val="150000"/>
              </a:lnSpc>
              <a:spcBef>
                <a:spcPts val="0"/>
              </a:spcBef>
            </a:pPr>
            <a:r>
              <a:rPr lang="zh-CN" altLang="en-US" sz="2800" dirty="0"/>
              <a:t>使用</a:t>
            </a:r>
            <a:r>
              <a:rPr lang="en-US" altLang="zh-CN" sz="2800" dirty="0"/>
              <a:t>Anti-Sniffer</a:t>
            </a:r>
            <a:r>
              <a:rPr lang="zh-CN" altLang="en-US" sz="2800" dirty="0"/>
              <a:t>、</a:t>
            </a:r>
            <a:r>
              <a:rPr lang="en-US" altLang="zh-CN" sz="2800" dirty="0" err="1"/>
              <a:t>promisc</a:t>
            </a:r>
            <a:r>
              <a:rPr lang="zh-CN" altLang="en-US" sz="2800" dirty="0"/>
              <a:t>、</a:t>
            </a:r>
            <a:r>
              <a:rPr lang="en-US" altLang="zh-CN" sz="2800" dirty="0" err="1"/>
              <a:t>cmp</a:t>
            </a:r>
            <a:r>
              <a:rPr lang="zh-CN" altLang="en-US" sz="2800" dirty="0"/>
              <a:t>等工具，发现大型网络上的</a:t>
            </a:r>
            <a:r>
              <a:rPr lang="en-US" altLang="zh-CN" sz="2800" dirty="0"/>
              <a:t>Sniffer </a:t>
            </a:r>
            <a:r>
              <a:rPr lang="zh-CN" altLang="en-US" sz="2800" dirty="0"/>
              <a:t>。</a:t>
            </a:r>
          </a:p>
          <a:p>
            <a:pPr>
              <a:lnSpc>
                <a:spcPct val="150000"/>
              </a:lnSpc>
              <a:spcBef>
                <a:spcPts val="0"/>
              </a:spcBef>
            </a:pPr>
            <a:r>
              <a:rPr lang="zh-CN" altLang="en-US" sz="2800" dirty="0"/>
              <a:t>测试网络接口有无被设置成混杂模式，因为虽然在非混杂模式下可以运行</a:t>
            </a:r>
            <a:r>
              <a:rPr lang="en-US" altLang="zh-CN" sz="2800" dirty="0"/>
              <a:t>Sniffer</a:t>
            </a:r>
            <a:r>
              <a:rPr lang="zh-CN" altLang="en-US" sz="2800" dirty="0"/>
              <a:t>，但只有在混杂模式下才可以捕获共享网络中的所有会话。对于</a:t>
            </a:r>
            <a:r>
              <a:rPr lang="en-US" altLang="zh-CN" sz="2800" dirty="0"/>
              <a:t>SunOS</a:t>
            </a:r>
            <a:r>
              <a:rPr lang="zh-CN" altLang="en-US" sz="2800" dirty="0"/>
              <a:t>、</a:t>
            </a:r>
            <a:r>
              <a:rPr lang="en-US" altLang="zh-CN" sz="2800" dirty="0"/>
              <a:t>Linux</a:t>
            </a:r>
            <a:r>
              <a:rPr lang="zh-CN" altLang="en-US" sz="2800" dirty="0"/>
              <a:t>和</a:t>
            </a:r>
            <a:r>
              <a:rPr lang="en-US" altLang="zh-CN" sz="2800" dirty="0"/>
              <a:t>BSD Unix</a:t>
            </a:r>
            <a:r>
              <a:rPr lang="zh-CN" altLang="en-US" sz="2800" dirty="0"/>
              <a:t>可以采用命令： </a:t>
            </a:r>
            <a:r>
              <a:rPr lang="en-US" altLang="zh-CN" sz="2800" dirty="0" err="1">
                <a:solidFill>
                  <a:srgbClr val="FC0000"/>
                </a:solidFill>
              </a:rPr>
              <a:t>ifconfig</a:t>
            </a:r>
            <a:r>
              <a:rPr lang="en-US" altLang="zh-CN" sz="2800" dirty="0">
                <a:solidFill>
                  <a:srgbClr val="FC0000"/>
                </a:solidFill>
              </a:rPr>
              <a:t> -a</a:t>
            </a:r>
            <a:endParaRPr lang="zh-CN" altLang="en-US" sz="2800" dirty="0">
              <a:solidFill>
                <a:srgbClr val="F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anim calcmode="lin" valueType="num">
                                      <p:cBhvr additive="base">
                                        <p:cTn id="7" dur="500" fill="hold"/>
                                        <p:tgtEl>
                                          <p:spTgt spid="347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7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7139">
                                            <p:txEl>
                                              <p:pRg st="1" end="1"/>
                                            </p:txEl>
                                          </p:spTgt>
                                        </p:tgtEl>
                                        <p:attrNameLst>
                                          <p:attrName>style.visibility</p:attrName>
                                        </p:attrNameLst>
                                      </p:cBhvr>
                                      <p:to>
                                        <p:strVal val="visible"/>
                                      </p:to>
                                    </p:set>
                                    <p:anim calcmode="lin" valueType="num">
                                      <p:cBhvr additive="base">
                                        <p:cTn id="13" dur="500" fill="hold"/>
                                        <p:tgtEl>
                                          <p:spTgt spid="3471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713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n-US" altLang="zh-CN">
                <a:latin typeface="Times New Roman" panose="02020603050405020304" pitchFamily="18" charset="0"/>
              </a:rPr>
              <a:t>Sniffer</a:t>
            </a:r>
            <a:r>
              <a:rPr lang="zh-CN" altLang="en-US">
                <a:latin typeface="Times New Roman" panose="02020603050405020304" pitchFamily="18" charset="0"/>
              </a:rPr>
              <a:t>的防范</a:t>
            </a:r>
          </a:p>
        </p:txBody>
      </p:sp>
      <p:sp>
        <p:nvSpPr>
          <p:cNvPr id="348163" name="Rectangle 3"/>
          <p:cNvSpPr>
            <a:spLocks noGrp="1" noChangeArrowheads="1"/>
          </p:cNvSpPr>
          <p:nvPr>
            <p:ph type="body" idx="1"/>
          </p:nvPr>
        </p:nvSpPr>
        <p:spPr>
          <a:xfrm>
            <a:off x="611188" y="1306513"/>
            <a:ext cx="7772400" cy="4760912"/>
          </a:xfrm>
        </p:spPr>
        <p:txBody>
          <a:bodyPr/>
          <a:lstStyle/>
          <a:p>
            <a:pPr>
              <a:lnSpc>
                <a:spcPct val="150000"/>
              </a:lnSpc>
              <a:spcBef>
                <a:spcPts val="0"/>
              </a:spcBef>
            </a:pPr>
            <a:r>
              <a:rPr lang="zh-CN" altLang="en-US" dirty="0"/>
              <a:t>规划网络</a:t>
            </a:r>
            <a:r>
              <a:rPr lang="en-US" altLang="zh-CN" dirty="0"/>
              <a:t>: </a:t>
            </a:r>
            <a:r>
              <a:rPr lang="zh-CN" altLang="en-US" dirty="0"/>
              <a:t>一般将网络分段划分得越细，</a:t>
            </a:r>
            <a:r>
              <a:rPr lang="en-US" altLang="zh-CN" dirty="0"/>
              <a:t>Sniffer</a:t>
            </a:r>
            <a:r>
              <a:rPr lang="zh-CN" altLang="en-US" dirty="0"/>
              <a:t>收集到的信息越少。</a:t>
            </a:r>
          </a:p>
          <a:p>
            <a:pPr>
              <a:lnSpc>
                <a:spcPct val="150000"/>
              </a:lnSpc>
              <a:spcBef>
                <a:spcPts val="0"/>
              </a:spcBef>
            </a:pPr>
            <a:r>
              <a:rPr lang="zh-CN" altLang="en-US" dirty="0"/>
              <a:t>采用加密通信</a:t>
            </a:r>
            <a:r>
              <a:rPr lang="en-US" altLang="zh-CN" dirty="0"/>
              <a:t>: </a:t>
            </a:r>
            <a:r>
              <a:rPr lang="zh-CN" altLang="en-US" dirty="0"/>
              <a:t>加密后，即使</a:t>
            </a:r>
            <a:r>
              <a:rPr lang="en-US" altLang="zh-CN" dirty="0"/>
              <a:t>Sniffer</a:t>
            </a:r>
            <a:r>
              <a:rPr lang="zh-CN" altLang="en-US" dirty="0"/>
              <a:t>捕获了数据，也难于获得数据的原文。目前比较流行的做法是使用</a:t>
            </a:r>
            <a:r>
              <a:rPr lang="en-US" altLang="zh-CN" dirty="0"/>
              <a:t>SSL</a:t>
            </a:r>
            <a:r>
              <a:rPr lang="zh-CN" altLang="en-US" dirty="0"/>
              <a:t>协议和</a:t>
            </a:r>
            <a:r>
              <a:rPr lang="en-US" altLang="zh-CN" dirty="0"/>
              <a:t>SSH</a:t>
            </a:r>
            <a:r>
              <a:rPr lang="zh-CN" altLang="en-US" dirty="0"/>
              <a:t>安全产品。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8163">
                                            <p:txEl>
                                              <p:pRg st="0" end="0"/>
                                            </p:txEl>
                                          </p:spTgt>
                                        </p:tgtEl>
                                        <p:attrNameLst>
                                          <p:attrName>style.visibility</p:attrName>
                                        </p:attrNameLst>
                                      </p:cBhvr>
                                      <p:to>
                                        <p:strVal val="visible"/>
                                      </p:to>
                                    </p:set>
                                    <p:anim calcmode="lin" valueType="num">
                                      <p:cBhvr additive="base">
                                        <p:cTn id="7" dur="500" fill="hold"/>
                                        <p:tgtEl>
                                          <p:spTgt spid="3481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8163">
                                            <p:txEl>
                                              <p:pRg st="1" end="1"/>
                                            </p:txEl>
                                          </p:spTgt>
                                        </p:tgtEl>
                                        <p:attrNameLst>
                                          <p:attrName>style.visibility</p:attrName>
                                        </p:attrNameLst>
                                      </p:cBhvr>
                                      <p:to>
                                        <p:strVal val="visible"/>
                                      </p:to>
                                    </p:set>
                                    <p:anim calcmode="lin" valueType="num">
                                      <p:cBhvr additive="base">
                                        <p:cTn id="13" dur="500" fill="hold"/>
                                        <p:tgtEl>
                                          <p:spTgt spid="3481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6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en-US" altLang="zh-CN">
                <a:latin typeface="Times New Roman" panose="02020603050405020304" pitchFamily="18" charset="0"/>
              </a:rPr>
              <a:t>Sniffer</a:t>
            </a:r>
            <a:r>
              <a:rPr lang="zh-CN" altLang="en-US">
                <a:latin typeface="Times New Roman" panose="02020603050405020304" pitchFamily="18" charset="0"/>
              </a:rPr>
              <a:t>的防范</a:t>
            </a:r>
          </a:p>
        </p:txBody>
      </p:sp>
      <p:sp>
        <p:nvSpPr>
          <p:cNvPr id="349187" name="Rectangle 3"/>
          <p:cNvSpPr>
            <a:spLocks noGrp="1" noChangeArrowheads="1"/>
          </p:cNvSpPr>
          <p:nvPr>
            <p:ph type="body" idx="1"/>
          </p:nvPr>
        </p:nvSpPr>
        <p:spPr>
          <a:xfrm>
            <a:off x="563563" y="1287462"/>
            <a:ext cx="7772400" cy="4846637"/>
          </a:xfrm>
        </p:spPr>
        <p:txBody>
          <a:bodyPr/>
          <a:lstStyle/>
          <a:p>
            <a:pPr>
              <a:lnSpc>
                <a:spcPts val="4000"/>
              </a:lnSpc>
              <a:spcBef>
                <a:spcPts val="0"/>
              </a:spcBef>
            </a:pPr>
            <a:r>
              <a:rPr lang="zh-CN" altLang="en-US" sz="2800" dirty="0"/>
              <a:t>要想防止对</a:t>
            </a:r>
            <a:r>
              <a:rPr lang="en-US" altLang="zh-CN" sz="2800" dirty="0"/>
              <a:t>WLAN</a:t>
            </a:r>
            <a:r>
              <a:rPr lang="zh-CN" altLang="en-US" sz="2800" dirty="0"/>
              <a:t>的监听攻击，可以启用一些安全策略，考虑采用无线</a:t>
            </a:r>
            <a:r>
              <a:rPr lang="en-US" altLang="zh-CN" sz="2800" dirty="0"/>
              <a:t>VPN</a:t>
            </a:r>
            <a:r>
              <a:rPr lang="zh-CN" altLang="en-US" sz="2800" dirty="0"/>
              <a:t>产品增强认证和加密功能。</a:t>
            </a:r>
          </a:p>
          <a:p>
            <a:pPr>
              <a:lnSpc>
                <a:spcPts val="4000"/>
              </a:lnSpc>
              <a:spcBef>
                <a:spcPts val="0"/>
              </a:spcBef>
            </a:pPr>
            <a:r>
              <a:rPr lang="zh-CN" altLang="en-US" sz="2800" dirty="0"/>
              <a:t>对于主动监听工具，简单地采用交换机来防止监听已经不够了。要防止</a:t>
            </a:r>
            <a:r>
              <a:rPr lang="en-US" altLang="zh-CN" sz="2800" dirty="0"/>
              <a:t>ARP</a:t>
            </a:r>
            <a:r>
              <a:rPr lang="zh-CN" altLang="en-US" sz="2800" dirty="0"/>
              <a:t>缓存改写，必须</a:t>
            </a:r>
            <a:r>
              <a:rPr lang="zh-CN" altLang="en-US" sz="2800" dirty="0">
                <a:solidFill>
                  <a:srgbClr val="CC0000"/>
                </a:solidFill>
              </a:rPr>
              <a:t>对敏感网络中所有主机的</a:t>
            </a:r>
            <a:r>
              <a:rPr lang="en-US" altLang="zh-CN" sz="2800" dirty="0">
                <a:solidFill>
                  <a:srgbClr val="CC0000"/>
                </a:solidFill>
              </a:rPr>
              <a:t>ARP</a:t>
            </a:r>
            <a:r>
              <a:rPr lang="zh-CN" altLang="en-US" sz="2800" dirty="0">
                <a:solidFill>
                  <a:srgbClr val="CC0000"/>
                </a:solidFill>
              </a:rPr>
              <a:t>缓存表进行硬编码</a:t>
            </a:r>
            <a:r>
              <a:rPr lang="zh-CN" altLang="en-US" sz="2800" dirty="0"/>
              <a:t>，这些主机包括在线网站、</a:t>
            </a:r>
            <a:r>
              <a:rPr lang="en-US" altLang="zh-CN" sz="2800" dirty="0"/>
              <a:t>DNS</a:t>
            </a:r>
            <a:r>
              <a:rPr lang="zh-CN" altLang="en-US" sz="2800" dirty="0"/>
              <a:t>和</a:t>
            </a:r>
            <a:r>
              <a:rPr lang="en-US" altLang="zh-CN" sz="2800" dirty="0"/>
              <a:t>Mail</a:t>
            </a:r>
            <a:r>
              <a:rPr lang="zh-CN" altLang="en-US" sz="2800" dirty="0"/>
              <a:t>服务器、防火墙和</a:t>
            </a:r>
            <a:r>
              <a:rPr lang="en-US" altLang="zh-CN" sz="2800" dirty="0"/>
              <a:t>DMZ</a:t>
            </a:r>
            <a:r>
              <a:rPr lang="zh-CN" altLang="en-US" sz="2800" dirty="0"/>
              <a:t>路由器等。另外还应该用</a:t>
            </a:r>
            <a:r>
              <a:rPr lang="en-US" altLang="zh-CN" sz="2800" dirty="0" err="1"/>
              <a:t>Ipsec</a:t>
            </a:r>
            <a:r>
              <a:rPr lang="zh-CN" altLang="en-US" sz="2800" dirty="0"/>
              <a:t>、</a:t>
            </a:r>
            <a:r>
              <a:rPr lang="en-US" altLang="zh-CN" sz="2800" dirty="0"/>
              <a:t>VPN</a:t>
            </a:r>
            <a:r>
              <a:rPr lang="zh-CN" altLang="en-US" sz="2800" dirty="0"/>
              <a:t>和其它的加密技术来保护敏感信息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 calcmode="lin" valueType="num">
                                      <p:cBhvr additive="base">
                                        <p:cTn id="7" dur="500" fill="hold"/>
                                        <p:tgtEl>
                                          <p:spTgt spid="3491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91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9187">
                                            <p:txEl>
                                              <p:pRg st="1" end="1"/>
                                            </p:txEl>
                                          </p:spTgt>
                                        </p:tgtEl>
                                        <p:attrNameLst>
                                          <p:attrName>style.visibility</p:attrName>
                                        </p:attrNameLst>
                                      </p:cBhvr>
                                      <p:to>
                                        <p:strVal val="visible"/>
                                      </p:to>
                                    </p:set>
                                    <p:anim calcmode="lin" valueType="num">
                                      <p:cBhvr additive="base">
                                        <p:cTn id="13" dur="500" fill="hold"/>
                                        <p:tgtEl>
                                          <p:spTgt spid="3491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918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网络监听的难点是什么？</a:t>
            </a:r>
          </a:p>
        </p:txBody>
      </p:sp>
      <p:sp>
        <p:nvSpPr>
          <p:cNvPr id="3" name="标题 2"/>
          <p:cNvSpPr>
            <a:spLocks noGrp="1"/>
          </p:cNvSpPr>
          <p:nvPr>
            <p:ph type="title"/>
          </p:nvPr>
        </p:nvSpPr>
        <p:spPr/>
        <p:txBody>
          <a:bodyPr/>
          <a:lstStyle/>
          <a:p>
            <a:r>
              <a:rPr lang="zh-CN" altLang="en-US" dirty="0"/>
              <a:t>小结</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zh-CN" altLang="en-US" dirty="0" smtClean="0"/>
              <a:t>练习</a:t>
            </a:r>
            <a:endParaRPr lang="zh-CN" altLang="en-US" dirty="0"/>
          </a:p>
        </p:txBody>
      </p:sp>
      <p:sp>
        <p:nvSpPr>
          <p:cNvPr id="95236"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95237" name="Rectangle 4"/>
          <p:cNvSpPr>
            <a:spLocks noGrp="1" noChangeArrowheads="1"/>
          </p:cNvSpPr>
          <p:nvPr>
            <p:ph type="body" idx="1"/>
          </p:nvPr>
        </p:nvSpPr>
        <p:spPr>
          <a:xfrm>
            <a:off x="666750" y="1352550"/>
            <a:ext cx="7553325" cy="4705350"/>
          </a:xfrm>
          <a:noFill/>
        </p:spPr>
        <p:txBody>
          <a:bodyPr/>
          <a:lstStyle/>
          <a:p>
            <a:r>
              <a:rPr lang="en-US" altLang="zh-CN" sz="2800" dirty="0"/>
              <a:t>5</a:t>
            </a:r>
            <a:r>
              <a:rPr lang="en-US" altLang="zh-CN" sz="2800" dirty="0" smtClean="0"/>
              <a:t>-1 </a:t>
            </a:r>
            <a:r>
              <a:rPr lang="zh-CN" altLang="en-US" sz="2800" dirty="0"/>
              <a:t>写出使用</a:t>
            </a:r>
            <a:r>
              <a:rPr lang="en-US" altLang="zh-CN" sz="2800" dirty="0"/>
              <a:t>ARP</a:t>
            </a:r>
            <a:r>
              <a:rPr lang="zh-CN" altLang="en-US" sz="2800" dirty="0"/>
              <a:t>欺骗的方法监听局域网与外网之间通信的步骤</a:t>
            </a:r>
          </a:p>
          <a:p>
            <a:r>
              <a:rPr lang="en-US" altLang="zh-CN" sz="2800" dirty="0"/>
              <a:t>5</a:t>
            </a:r>
            <a:r>
              <a:rPr lang="en-US" altLang="zh-CN" sz="2800" dirty="0" smtClean="0"/>
              <a:t>-2 </a:t>
            </a:r>
            <a:r>
              <a:rPr lang="zh-CN" altLang="en-US" sz="2800" dirty="0"/>
              <a:t>对交换机使用</a:t>
            </a:r>
            <a:r>
              <a:rPr lang="en-US" altLang="zh-CN" sz="2800" dirty="0"/>
              <a:t>MAC</a:t>
            </a:r>
            <a:r>
              <a:rPr lang="zh-CN" altLang="en-US" sz="2800" dirty="0"/>
              <a:t>洪泛攻击，为什么会使得交换机以类似于集线器的模式工作，向所有端口转发数据？</a:t>
            </a:r>
          </a:p>
          <a:p>
            <a:r>
              <a:rPr lang="en-US" altLang="zh-CN" sz="2800" dirty="0"/>
              <a:t>5</a:t>
            </a:r>
            <a:r>
              <a:rPr lang="en-US" altLang="zh-CN" sz="2800" dirty="0" smtClean="0"/>
              <a:t>-3 </a:t>
            </a:r>
            <a:r>
              <a:rPr lang="zh-CN" altLang="en-US" sz="2800" dirty="0"/>
              <a:t>你认为使用端口盗用的方法对交换网络实施监听，最需要克服的技术难题是什么？</a:t>
            </a:r>
            <a:endParaRPr lang="en-US" altLang="zh-CN" sz="2800" dirty="0"/>
          </a:p>
          <a:p>
            <a:pPr marL="533400" indent="-533400" eaLnBrk="1" hangingPunct="1"/>
            <a:endParaRPr lang="en-US" altLang="zh-CN"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2"/>
            <a:ext cx="7772400" cy="4579937"/>
          </a:xfrm>
        </p:spPr>
        <p:txBody>
          <a:bodyPr/>
          <a:lstStyle/>
          <a:p>
            <a:r>
              <a:rPr lang="zh-CN" altLang="en-US" dirty="0"/>
              <a:t>要实施网络监听，主要解决两个问题：</a:t>
            </a:r>
            <a:endParaRPr lang="en-US" altLang="zh-CN" dirty="0"/>
          </a:p>
          <a:p>
            <a:pPr lvl="1">
              <a:lnSpc>
                <a:spcPct val="150000"/>
              </a:lnSpc>
              <a:spcBef>
                <a:spcPts val="0"/>
              </a:spcBef>
            </a:pPr>
            <a:r>
              <a:rPr lang="zh-CN" altLang="zh-CN" dirty="0"/>
              <a:t>一是网络流量劫持，即使监听目标的网络流量经过攻击者控制的监听点（主机），主要通过各种地址欺骗</a:t>
            </a:r>
            <a:r>
              <a:rPr lang="zh-CN" altLang="en-US" dirty="0"/>
              <a:t>包括</a:t>
            </a:r>
            <a:r>
              <a:rPr lang="en-US" altLang="zh-CN" dirty="0"/>
              <a:t>ARP</a:t>
            </a:r>
            <a:r>
              <a:rPr lang="zh-CN" altLang="en-US" dirty="0" smtClean="0"/>
              <a:t>欺骗</a:t>
            </a:r>
            <a:r>
              <a:rPr lang="zh-CN" altLang="zh-CN" dirty="0" smtClean="0"/>
              <a:t>或</a:t>
            </a:r>
            <a:r>
              <a:rPr lang="zh-CN" altLang="zh-CN" dirty="0"/>
              <a:t>流量定向的方法来实现</a:t>
            </a:r>
            <a:endParaRPr lang="en-US" altLang="zh-CN" dirty="0"/>
          </a:p>
          <a:p>
            <a:pPr lvl="1">
              <a:lnSpc>
                <a:spcPct val="150000"/>
              </a:lnSpc>
              <a:spcBef>
                <a:spcPts val="0"/>
              </a:spcBef>
            </a:pPr>
            <a:r>
              <a:rPr lang="zh-CN" altLang="zh-CN" dirty="0"/>
              <a:t>二是在监听点上采集并分析网络数据，主要涉及网卡的工作原理、协议分析技术，如果通信流量加密了，则还需要进行解密处理。</a:t>
            </a:r>
          </a:p>
          <a:p>
            <a:endParaRPr lang="zh-CN" altLang="en-US" dirty="0"/>
          </a:p>
        </p:txBody>
      </p:sp>
      <p:sp>
        <p:nvSpPr>
          <p:cNvPr id="3" name="标题 2"/>
          <p:cNvSpPr>
            <a:spLocks noGrp="1"/>
          </p:cNvSpPr>
          <p:nvPr>
            <p:ph type="title"/>
          </p:nvPr>
        </p:nvSpPr>
        <p:spPr/>
        <p:txBody>
          <a:bodyPr/>
          <a:lstStyle/>
          <a:p>
            <a:r>
              <a:rPr lang="zh-CN" altLang="en-US" dirty="0"/>
              <a:t>网络监听要解决的问题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ea typeface="宋体" panose="02010600030101010101" pitchFamily="2" charset="-122"/>
            </a:endParaRPr>
          </a:p>
        </p:txBody>
      </p:sp>
      <p:sp>
        <p:nvSpPr>
          <p:cNvPr id="64554" name="Line 42"/>
          <p:cNvSpPr>
            <a:spLocks noChangeShapeType="1"/>
          </p:cNvSpPr>
          <p:nvPr/>
        </p:nvSpPr>
        <p:spPr bwMode="gray">
          <a:xfrm>
            <a:off x="1303338" y="3043238"/>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466976"/>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498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sp>
        <p:nvSpPr>
          <p:cNvPr id="64569" name="Rectangle 57"/>
          <p:cNvSpPr>
            <a:spLocks noChangeArrowheads="1"/>
          </p:cNvSpPr>
          <p:nvPr/>
        </p:nvSpPr>
        <p:spPr bwMode="gray">
          <a:xfrm rot="3419336">
            <a:off x="1023937" y="3513138"/>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390775"/>
            <a:ext cx="5694362" cy="579438"/>
          </a:xfrm>
          <a:prstGeom prst="rect">
            <a:avLst/>
          </a:prstGeom>
          <a:solidFill>
            <a:schemeClr val="accent2"/>
          </a:solid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流量劫持</a:t>
            </a:r>
          </a:p>
        </p:txBody>
      </p:sp>
      <p:sp>
        <p:nvSpPr>
          <p:cNvPr id="64571" name="Text Box 59"/>
          <p:cNvSpPr txBox="1">
            <a:spLocks noChangeArrowheads="1"/>
          </p:cNvSpPr>
          <p:nvPr/>
        </p:nvSpPr>
        <p:spPr bwMode="gray">
          <a:xfrm>
            <a:off x="1101725" y="3544888"/>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
        <p:nvSpPr>
          <p:cNvPr id="64587" name="Line 75"/>
          <p:cNvSpPr>
            <a:spLocks noChangeShapeType="1"/>
          </p:cNvSpPr>
          <p:nvPr/>
        </p:nvSpPr>
        <p:spPr bwMode="gray">
          <a:xfrm>
            <a:off x="1303338" y="409892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4586288"/>
            <a:ext cx="479425" cy="520700"/>
          </a:xfrm>
          <a:prstGeom prst="rect">
            <a:avLst/>
          </a:prstGeom>
          <a:solidFill>
            <a:srgbClr val="9369E7"/>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444875"/>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数据采集</a:t>
            </a:r>
          </a:p>
        </p:txBody>
      </p:sp>
      <p:sp>
        <p:nvSpPr>
          <p:cNvPr id="64585" name="Text Box 73"/>
          <p:cNvSpPr txBox="1">
            <a:spLocks noChangeArrowheads="1"/>
          </p:cNvSpPr>
          <p:nvPr/>
        </p:nvSpPr>
        <p:spPr bwMode="gray">
          <a:xfrm>
            <a:off x="1082675" y="46275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4</a:t>
            </a:r>
          </a:p>
        </p:txBody>
      </p:sp>
      <p:sp>
        <p:nvSpPr>
          <p:cNvPr id="64588" name="Line 76"/>
          <p:cNvSpPr>
            <a:spLocks noChangeShapeType="1"/>
          </p:cNvSpPr>
          <p:nvPr/>
        </p:nvSpPr>
        <p:spPr bwMode="gray">
          <a:xfrm>
            <a:off x="1303338" y="5172075"/>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450976"/>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414463"/>
            <a:ext cx="57261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网络监听概述</a:t>
            </a:r>
          </a:p>
        </p:txBody>
      </p:sp>
      <p:sp>
        <p:nvSpPr>
          <p:cNvPr id="64552" name="Text Box 40"/>
          <p:cNvSpPr txBox="1">
            <a:spLocks noChangeArrowheads="1"/>
          </p:cNvSpPr>
          <p:nvPr/>
        </p:nvSpPr>
        <p:spPr bwMode="gray">
          <a:xfrm>
            <a:off x="1108075" y="14827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sp>
        <p:nvSpPr>
          <p:cNvPr id="64589" name="Line 77"/>
          <p:cNvSpPr>
            <a:spLocks noChangeShapeType="1"/>
          </p:cNvSpPr>
          <p:nvPr/>
        </p:nvSpPr>
        <p:spPr bwMode="gray">
          <a:xfrm>
            <a:off x="1303338" y="2043113"/>
            <a:ext cx="6167437" cy="7937"/>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4503738"/>
            <a:ext cx="5611812" cy="579437"/>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网络监听工具</a:t>
            </a:r>
          </a:p>
        </p:txBody>
      </p:sp>
      <p:sp>
        <p:nvSpPr>
          <p:cNvPr id="28" name="Rectangle 57"/>
          <p:cNvSpPr>
            <a:spLocks noChangeArrowheads="1"/>
          </p:cNvSpPr>
          <p:nvPr/>
        </p:nvSpPr>
        <p:spPr bwMode="gray">
          <a:xfrm rot="3419336">
            <a:off x="1014412" y="5484813"/>
            <a:ext cx="479425" cy="520700"/>
          </a:xfrm>
          <a:prstGeom prst="rect">
            <a:avLst/>
          </a:prstGeom>
          <a:solidFill>
            <a:srgbClr val="669900"/>
          </a:soli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9" name="Text Box 59"/>
          <p:cNvSpPr txBox="1">
            <a:spLocks noChangeArrowheads="1"/>
          </p:cNvSpPr>
          <p:nvPr/>
        </p:nvSpPr>
        <p:spPr bwMode="gray">
          <a:xfrm>
            <a:off x="1079091" y="5516563"/>
            <a:ext cx="380232" cy="461665"/>
          </a:xfrm>
          <a:prstGeom prst="rect">
            <a:avLst/>
          </a:prstGeom>
          <a:noFill/>
          <a:ln w="9525" algn="ctr">
            <a:noFill/>
            <a:miter lim="800000"/>
          </a:ln>
          <a:effectLst/>
        </p:spPr>
        <p:txBody>
          <a:bodyPr wrap="none">
            <a:spAutoFit/>
          </a:bodyPr>
          <a:lstStyle/>
          <a:p>
            <a:pPr algn="ctr" eaLnBrk="0" hangingPunct="0"/>
            <a:r>
              <a:rPr lang="en-US" altLang="zh-CN" sz="2400" b="1" dirty="0">
                <a:solidFill>
                  <a:schemeClr val="bg1"/>
                </a:solidFill>
                <a:ea typeface="宋体" panose="02010600030101010101" pitchFamily="2" charset="-122"/>
              </a:rPr>
              <a:t>5</a:t>
            </a:r>
          </a:p>
        </p:txBody>
      </p:sp>
      <p:sp>
        <p:nvSpPr>
          <p:cNvPr id="30" name="Line 75"/>
          <p:cNvSpPr>
            <a:spLocks noChangeShapeType="1"/>
          </p:cNvSpPr>
          <p:nvPr/>
        </p:nvSpPr>
        <p:spPr bwMode="gray">
          <a:xfrm>
            <a:off x="1293813" y="6070600"/>
            <a:ext cx="6167437" cy="7938"/>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31" name="Text Box 72"/>
          <p:cNvSpPr txBox="1">
            <a:spLocks noChangeArrowheads="1"/>
          </p:cNvSpPr>
          <p:nvPr/>
        </p:nvSpPr>
        <p:spPr bwMode="gray">
          <a:xfrm>
            <a:off x="1822451" y="5416550"/>
            <a:ext cx="5645150" cy="579438"/>
          </a:xfrm>
          <a:prstGeom prst="rect">
            <a:avLst/>
          </a:prstGeom>
          <a:noFill/>
          <a:ln w="9525" algn="ctr">
            <a:noFill/>
            <a:miter lim="800000"/>
          </a:ln>
          <a:effectLst/>
        </p:spPr>
        <p:txBody>
          <a:bodyPr wrap="square">
            <a:spAutoFit/>
          </a:bodyPr>
          <a:lstStyle/>
          <a:p>
            <a:pPr eaLnBrk="0" hangingPunct="0"/>
            <a:r>
              <a:rPr lang="zh-CN" altLang="en-US" sz="3200" b="1" dirty="0">
                <a:solidFill>
                  <a:srgbClr val="000000"/>
                </a:solidFill>
                <a:ea typeface="黑体" panose="02010609060101010101" pitchFamily="49" charset="-122"/>
              </a:rPr>
              <a:t>网络监听防御</a:t>
            </a:r>
          </a:p>
        </p:txBody>
      </p:sp>
    </p:spTree>
  </p:cSld>
  <p:clrMapOvr>
    <a:masterClrMapping/>
  </p:clrMapOvr>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TotalTime>
  <Words>4088</Words>
  <Application>Microsoft Office PowerPoint</Application>
  <PresentationFormat>全屏显示(4:3)</PresentationFormat>
  <Paragraphs>479</Paragraphs>
  <Slides>79</Slides>
  <Notes>18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79</vt:i4>
      </vt:variant>
    </vt:vector>
  </HeadingPairs>
  <TitlesOfParts>
    <vt:vector size="90" baseType="lpstr">
      <vt:lpstr>黑体</vt:lpstr>
      <vt:lpstr>楷体_GB2312</vt:lpstr>
      <vt:lpstr>宋体</vt:lpstr>
      <vt:lpstr>Arial</vt:lpstr>
      <vt:lpstr>Tahoma</vt:lpstr>
      <vt:lpstr>Times New Roman</vt:lpstr>
      <vt:lpstr>Wingdings</vt:lpstr>
      <vt:lpstr>1_Blends</vt:lpstr>
      <vt:lpstr>演示文稿</vt:lpstr>
      <vt:lpstr>Visio</vt:lpstr>
      <vt:lpstr>Clip</vt:lpstr>
      <vt:lpstr>第 5 章    网络监听（网络嗅探）</vt:lpstr>
      <vt:lpstr>内容提纲</vt:lpstr>
      <vt:lpstr>知识回顾</vt:lpstr>
      <vt:lpstr>网络监听（网络嗅探）</vt:lpstr>
      <vt:lpstr>网络监听案例</vt:lpstr>
      <vt:lpstr>黑客用网络监听能干什么？</vt:lpstr>
      <vt:lpstr>网络监听环境</vt:lpstr>
      <vt:lpstr>网络监听要解决的问题</vt:lpstr>
      <vt:lpstr>内容提纲</vt:lpstr>
      <vt:lpstr>问题</vt:lpstr>
      <vt:lpstr>共享式网络监听的原理</vt:lpstr>
      <vt:lpstr>共享式网络监听：总线型以太网</vt:lpstr>
      <vt:lpstr>共享网络监听：Hub</vt:lpstr>
      <vt:lpstr>一、交换式网络监听</vt:lpstr>
      <vt:lpstr>交换机的工作方式</vt:lpstr>
      <vt:lpstr>(一)交换网络监听：交换机+集线器</vt:lpstr>
      <vt:lpstr>(二)交换网络监听：端口镜像</vt:lpstr>
      <vt:lpstr>(三)交换网络监听：MAC洪泛</vt:lpstr>
      <vt:lpstr>交换网络监听：MAC洪泛</vt:lpstr>
      <vt:lpstr>(三)交换网络监听：MAC洪泛</vt:lpstr>
      <vt:lpstr>(四)交换网络监听：ARP欺骗</vt:lpstr>
      <vt:lpstr>(四)交换网络监听：ARP欺骗</vt:lpstr>
      <vt:lpstr>(四)交换网络监听：ARP欺骗</vt:lpstr>
      <vt:lpstr>(四)交换网络监听：ARP欺骗</vt:lpstr>
      <vt:lpstr>(四)交换网络监听：ARP欺骗</vt:lpstr>
      <vt:lpstr>网关欺骗　ARP</vt:lpstr>
      <vt:lpstr>网关欺骗　ARP</vt:lpstr>
      <vt:lpstr>网关欺骗　ARP</vt:lpstr>
      <vt:lpstr>网关欺骗　ARP</vt:lpstr>
      <vt:lpstr>网关欺骗　ARP</vt:lpstr>
      <vt:lpstr>ARP攻击</vt:lpstr>
      <vt:lpstr>(五)交换网络监听：端口盗用</vt:lpstr>
      <vt:lpstr>(五)交换网络监听：端口盗用</vt:lpstr>
      <vt:lpstr>交换网络监听小结</vt:lpstr>
      <vt:lpstr>二、DHCP欺骗</vt:lpstr>
      <vt:lpstr>DHCP基本原理</vt:lpstr>
      <vt:lpstr>DHCP基本原理</vt:lpstr>
      <vt:lpstr>DHCP欺骗</vt:lpstr>
      <vt:lpstr>三、DNS劫持</vt:lpstr>
      <vt:lpstr>DNS</vt:lpstr>
      <vt:lpstr>DNS攻击</vt:lpstr>
      <vt:lpstr>DNS攻击</vt:lpstr>
      <vt:lpstr>DNS劫持</vt:lpstr>
      <vt:lpstr>CDN入侵 </vt:lpstr>
      <vt:lpstr>四、Wi-Fi 流量劫持</vt:lpstr>
      <vt:lpstr>Wi-Fi 热点</vt:lpstr>
      <vt:lpstr>Wi-Fi 热点钓鱼</vt:lpstr>
      <vt:lpstr>Wi-Fi 强制断线</vt:lpstr>
      <vt:lpstr>内容提纲</vt:lpstr>
      <vt:lpstr>一、网卡的工作原理</vt:lpstr>
      <vt:lpstr>网卡地址</vt:lpstr>
      <vt:lpstr>网卡工作方式</vt:lpstr>
      <vt:lpstr>网卡的处理流程</vt:lpstr>
      <vt:lpstr>二、数据采集</vt:lpstr>
      <vt:lpstr>以太网的广播方式发送</vt:lpstr>
      <vt:lpstr>Libpcap</vt:lpstr>
      <vt:lpstr>Libpcap</vt:lpstr>
      <vt:lpstr>三、协议分析</vt:lpstr>
      <vt:lpstr>协议分析</vt:lpstr>
      <vt:lpstr>内容提纲</vt:lpstr>
      <vt:lpstr>Wireshark</vt:lpstr>
      <vt:lpstr>Wireshark</vt:lpstr>
      <vt:lpstr>Wireshark</vt:lpstr>
      <vt:lpstr>案例：Cain ＋ Wireshark</vt:lpstr>
      <vt:lpstr>案例：Cain ＋ Wireshark</vt:lpstr>
      <vt:lpstr>案例：Cain ＋ Wireshark</vt:lpstr>
      <vt:lpstr>案例：Cain ＋ Wireshark</vt:lpstr>
      <vt:lpstr>案例：Cain ＋ Wireshark</vt:lpstr>
      <vt:lpstr>案例：Cain ＋ Wireshark</vt:lpstr>
      <vt:lpstr>案例：Cain ＋ Wireshark</vt:lpstr>
      <vt:lpstr>案例：Cain ＋ Wireshark</vt:lpstr>
      <vt:lpstr>案例：Cain ＋ Wireshark</vt:lpstr>
      <vt:lpstr>内容提纲</vt:lpstr>
      <vt:lpstr>如何发现Sniffer</vt:lpstr>
      <vt:lpstr>如何发现Sniffer</vt:lpstr>
      <vt:lpstr>Sniffer的防范</vt:lpstr>
      <vt:lpstr>Sniffer的防范</vt:lpstr>
      <vt:lpstr>小结</vt:lpstr>
      <vt:lpstr>练习</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John</cp:lastModifiedBy>
  <cp:revision>1398</cp:revision>
  <dcterms:created xsi:type="dcterms:W3CDTF">2004-07-10T13:16:00Z</dcterms:created>
  <dcterms:modified xsi:type="dcterms:W3CDTF">2022-09-29T23:09:16Z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